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8288000" cy="10287000"/>
  <p:notesSz cx="6858000" cy="9144000"/>
  <p:embeddedFontLst>
    <p:embeddedFont>
      <p:font typeface="Open Sans Bold" charset="1" panose="020B0806030504020204"/>
      <p:regular r:id="rId22"/>
    </p:embeddedFont>
    <p:embeddedFont>
      <p:font typeface="Open Sans" charset="1" panose="020B0606030504020204"/>
      <p:regular r:id="rId23"/>
    </p:embeddedFont>
    <p:embeddedFont>
      <p:font typeface="Open Sans Italics" charset="1" panose="020B0606030504020204"/>
      <p:regular r:id="rId24"/>
    </p:embeddedFont>
    <p:embeddedFont>
      <p:font typeface="Canva Sans Bold" charset="1" panose="020B0803030501040103"/>
      <p:regular r:id="rId25"/>
    </p:embeddedFont>
    <p:embeddedFont>
      <p:font typeface="Canva Sans" charset="1" panose="020B0503030501040103"/>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https://www.telsiucaritas.lt/"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1101D"/>
        </a:solidFill>
      </p:bgPr>
    </p:bg>
    <p:spTree>
      <p:nvGrpSpPr>
        <p:cNvPr id="1" name=""/>
        <p:cNvGrpSpPr/>
        <p:nvPr/>
      </p:nvGrpSpPr>
      <p:grpSpPr>
        <a:xfrm>
          <a:off x="0" y="0"/>
          <a:ext cx="0" cy="0"/>
          <a:chOff x="0" y="0"/>
          <a:chExt cx="0" cy="0"/>
        </a:xfrm>
      </p:grpSpPr>
      <p:sp>
        <p:nvSpPr>
          <p:cNvPr name="Freeform 2" id="2"/>
          <p:cNvSpPr/>
          <p:nvPr/>
        </p:nvSpPr>
        <p:spPr>
          <a:xfrm flipH="false" flipV="false" rot="0">
            <a:off x="2013740" y="5143500"/>
            <a:ext cx="14630400" cy="2721112"/>
          </a:xfrm>
          <a:custGeom>
            <a:avLst/>
            <a:gdLst/>
            <a:ahLst/>
            <a:cxnLst/>
            <a:rect r="r" b="b" t="t" l="l"/>
            <a:pathLst>
              <a:path h="2721112" w="14630400">
                <a:moveTo>
                  <a:pt x="0" y="0"/>
                </a:moveTo>
                <a:lnTo>
                  <a:pt x="14630400" y="0"/>
                </a:lnTo>
                <a:lnTo>
                  <a:pt x="14630400" y="2721112"/>
                </a:lnTo>
                <a:lnTo>
                  <a:pt x="0" y="2721112"/>
                </a:lnTo>
                <a:lnTo>
                  <a:pt x="0" y="0"/>
                </a:lnTo>
                <a:close/>
              </a:path>
            </a:pathLst>
          </a:custGeom>
          <a:blipFill>
            <a:blip r:embed="rId2"/>
            <a:stretch>
              <a:fillRect l="0" t="-146748" r="0" b="-55686"/>
            </a:stretch>
          </a:blipFill>
        </p:spPr>
      </p:sp>
      <p:sp>
        <p:nvSpPr>
          <p:cNvPr name="Freeform 3" id="3"/>
          <p:cNvSpPr/>
          <p:nvPr/>
        </p:nvSpPr>
        <p:spPr>
          <a:xfrm flipH="false" flipV="false" rot="0">
            <a:off x="1028700" y="1028700"/>
            <a:ext cx="1970081" cy="1970081"/>
          </a:xfrm>
          <a:custGeom>
            <a:avLst/>
            <a:gdLst/>
            <a:ahLst/>
            <a:cxnLst/>
            <a:rect r="r" b="b" t="t" l="l"/>
            <a:pathLst>
              <a:path h="1970081" w="1970081">
                <a:moveTo>
                  <a:pt x="0" y="0"/>
                </a:moveTo>
                <a:lnTo>
                  <a:pt x="1970081" y="0"/>
                </a:lnTo>
                <a:lnTo>
                  <a:pt x="1970081" y="1970081"/>
                </a:lnTo>
                <a:lnTo>
                  <a:pt x="0" y="1970081"/>
                </a:lnTo>
                <a:lnTo>
                  <a:pt x="0" y="0"/>
                </a:lnTo>
                <a:close/>
              </a:path>
            </a:pathLst>
          </a:custGeom>
          <a:blipFill>
            <a:blip r:embed="rId3"/>
            <a:stretch>
              <a:fillRect l="0" t="0" r="0" b="0"/>
            </a:stretch>
          </a:blipFill>
        </p:spPr>
      </p:sp>
      <p:sp>
        <p:nvSpPr>
          <p:cNvPr name="Freeform 4" id="4"/>
          <p:cNvSpPr/>
          <p:nvPr/>
        </p:nvSpPr>
        <p:spPr>
          <a:xfrm flipH="false" flipV="false" rot="0">
            <a:off x="6599871" y="3705514"/>
            <a:ext cx="5088258" cy="641563"/>
          </a:xfrm>
          <a:custGeom>
            <a:avLst/>
            <a:gdLst/>
            <a:ahLst/>
            <a:cxnLst/>
            <a:rect r="r" b="b" t="t" l="l"/>
            <a:pathLst>
              <a:path h="641563" w="5088258">
                <a:moveTo>
                  <a:pt x="0" y="0"/>
                </a:moveTo>
                <a:lnTo>
                  <a:pt x="5088258" y="0"/>
                </a:lnTo>
                <a:lnTo>
                  <a:pt x="5088258" y="641563"/>
                </a:lnTo>
                <a:lnTo>
                  <a:pt x="0" y="641563"/>
                </a:lnTo>
                <a:lnTo>
                  <a:pt x="0" y="0"/>
                </a:lnTo>
                <a:close/>
              </a:path>
            </a:pathLst>
          </a:custGeom>
          <a:blipFill>
            <a:blip r:embed="rId2"/>
            <a:stretch>
              <a:fillRect l="-92292" t="-484868" r="-95239" b="-697874"/>
            </a:stretch>
          </a:blipFill>
        </p:spPr>
      </p:sp>
      <p:sp>
        <p:nvSpPr>
          <p:cNvPr name="TextBox 5" id="5"/>
          <p:cNvSpPr txBox="true"/>
          <p:nvPr/>
        </p:nvSpPr>
        <p:spPr>
          <a:xfrm rot="0">
            <a:off x="5618411" y="2591829"/>
            <a:ext cx="7051179" cy="679450"/>
          </a:xfrm>
          <a:prstGeom prst="rect">
            <a:avLst/>
          </a:prstGeom>
        </p:spPr>
        <p:txBody>
          <a:bodyPr anchor="t" rtlCol="false" tIns="0" lIns="0" bIns="0" rIns="0">
            <a:spAutoFit/>
          </a:bodyPr>
          <a:lstStyle/>
          <a:p>
            <a:pPr algn="ctr">
              <a:lnSpc>
                <a:spcPts val="5599"/>
              </a:lnSpc>
            </a:pPr>
            <a:r>
              <a:rPr lang="en-US" b="true" sz="3999">
                <a:solidFill>
                  <a:srgbClr val="FEF9F9"/>
                </a:solidFill>
                <a:latin typeface="Open Sans Bold"/>
                <a:ea typeface="Open Sans Bold"/>
                <a:cs typeface="Open Sans Bold"/>
                <a:sym typeface="Open Sans Bold"/>
              </a:rPr>
              <a:t>TELŠIŲ VYSKUPIJOS CARITAS</a:t>
            </a:r>
          </a:p>
        </p:txBody>
      </p:sp>
      <p:sp>
        <p:nvSpPr>
          <p:cNvPr name="TextBox 6" id="6"/>
          <p:cNvSpPr txBox="true"/>
          <p:nvPr/>
        </p:nvSpPr>
        <p:spPr>
          <a:xfrm rot="0">
            <a:off x="8566696" y="8425759"/>
            <a:ext cx="1154609" cy="679450"/>
          </a:xfrm>
          <a:prstGeom prst="rect">
            <a:avLst/>
          </a:prstGeom>
        </p:spPr>
        <p:txBody>
          <a:bodyPr anchor="t" rtlCol="false" tIns="0" lIns="0" bIns="0" rIns="0">
            <a:spAutoFit/>
          </a:bodyPr>
          <a:lstStyle/>
          <a:p>
            <a:pPr algn="ctr">
              <a:lnSpc>
                <a:spcPts val="5599"/>
              </a:lnSpc>
            </a:pPr>
            <a:r>
              <a:rPr lang="en-US" sz="3999">
                <a:solidFill>
                  <a:srgbClr val="FEF9F9"/>
                </a:solidFill>
                <a:latin typeface="Open Sans"/>
                <a:ea typeface="Open Sans"/>
                <a:cs typeface="Open Sans"/>
                <a:sym typeface="Open Sans"/>
              </a:rPr>
              <a:t>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Freeform 6" id="6"/>
          <p:cNvSpPr/>
          <p:nvPr/>
        </p:nvSpPr>
        <p:spPr>
          <a:xfrm flipH="false" flipV="false" rot="0">
            <a:off x="13984588" y="2768484"/>
            <a:ext cx="3609001" cy="4375382"/>
          </a:xfrm>
          <a:custGeom>
            <a:avLst/>
            <a:gdLst/>
            <a:ahLst/>
            <a:cxnLst/>
            <a:rect r="r" b="b" t="t" l="l"/>
            <a:pathLst>
              <a:path h="4375382" w="3609001">
                <a:moveTo>
                  <a:pt x="0" y="0"/>
                </a:moveTo>
                <a:lnTo>
                  <a:pt x="3609001" y="0"/>
                </a:lnTo>
                <a:lnTo>
                  <a:pt x="3609001" y="4375382"/>
                </a:lnTo>
                <a:lnTo>
                  <a:pt x="0" y="4375382"/>
                </a:lnTo>
                <a:lnTo>
                  <a:pt x="0" y="0"/>
                </a:lnTo>
                <a:close/>
              </a:path>
            </a:pathLst>
          </a:custGeom>
          <a:blipFill>
            <a:blip r:embed="rId3"/>
            <a:stretch>
              <a:fillRect l="-620" t="-45289" r="0" b="0"/>
            </a:stretch>
          </a:blipFill>
        </p:spPr>
      </p:sp>
      <p:sp>
        <p:nvSpPr>
          <p:cNvPr name="Freeform 7" id="7"/>
          <p:cNvSpPr/>
          <p:nvPr/>
        </p:nvSpPr>
        <p:spPr>
          <a:xfrm flipH="false" flipV="false" rot="0">
            <a:off x="12703071" y="5910171"/>
            <a:ext cx="4890518" cy="3667888"/>
          </a:xfrm>
          <a:custGeom>
            <a:avLst/>
            <a:gdLst/>
            <a:ahLst/>
            <a:cxnLst/>
            <a:rect r="r" b="b" t="t" l="l"/>
            <a:pathLst>
              <a:path h="3667888" w="4890518">
                <a:moveTo>
                  <a:pt x="0" y="0"/>
                </a:moveTo>
                <a:lnTo>
                  <a:pt x="4890518" y="0"/>
                </a:lnTo>
                <a:lnTo>
                  <a:pt x="4890518" y="3667888"/>
                </a:lnTo>
                <a:lnTo>
                  <a:pt x="0" y="3667888"/>
                </a:lnTo>
                <a:lnTo>
                  <a:pt x="0" y="0"/>
                </a:lnTo>
                <a:close/>
              </a:path>
            </a:pathLst>
          </a:custGeom>
          <a:blipFill>
            <a:blip r:embed="rId4"/>
            <a:stretch>
              <a:fillRect l="0" t="0" r="0" b="0"/>
            </a:stretch>
          </a:blipFill>
        </p:spPr>
      </p:sp>
      <p:sp>
        <p:nvSpPr>
          <p:cNvPr name="TextBox 8" id="8"/>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INICIATYVOS </a:t>
            </a:r>
          </a:p>
        </p:txBody>
      </p:sp>
      <p:sp>
        <p:nvSpPr>
          <p:cNvPr name="TextBox 9" id="9"/>
          <p:cNvSpPr txBox="true"/>
          <p:nvPr/>
        </p:nvSpPr>
        <p:spPr>
          <a:xfrm rot="0">
            <a:off x="1436052" y="2093666"/>
            <a:ext cx="15638780" cy="1500506"/>
          </a:xfrm>
          <a:prstGeom prst="rect">
            <a:avLst/>
          </a:prstGeom>
        </p:spPr>
        <p:txBody>
          <a:bodyPr anchor="t" rtlCol="false" tIns="0" lIns="0" bIns="0" rIns="0">
            <a:spAutoFit/>
          </a:bodyPr>
          <a:lstStyle/>
          <a:p>
            <a:pPr algn="ctr">
              <a:lnSpc>
                <a:spcPts val="6019"/>
              </a:lnSpc>
            </a:pPr>
            <a:r>
              <a:rPr lang="en-US" sz="4299" b="true">
                <a:solidFill>
                  <a:srgbClr val="E1101D"/>
                </a:solidFill>
                <a:latin typeface="Canva Sans Bold"/>
                <a:ea typeface="Canva Sans Bold"/>
                <a:cs typeface="Canva Sans Bold"/>
                <a:sym typeface="Canva Sans Bold"/>
              </a:rPr>
              <a:t>,,Bendrystės centras ,,Saulėtoji užuovėja“ - sociokultūrinės</a:t>
            </a:r>
          </a:p>
          <a:p>
            <a:pPr algn="ctr">
              <a:lnSpc>
                <a:spcPts val="6019"/>
              </a:lnSpc>
            </a:pPr>
            <a:r>
              <a:rPr lang="en-US" sz="4299" b="true">
                <a:solidFill>
                  <a:srgbClr val="E1101D"/>
                </a:solidFill>
                <a:latin typeface="Canva Sans Bold"/>
                <a:ea typeface="Canva Sans Bold"/>
                <a:cs typeface="Canva Sans Bold"/>
                <a:sym typeface="Canva Sans Bold"/>
              </a:rPr>
              <a:t>paslaugos senjorams</a:t>
            </a:r>
          </a:p>
        </p:txBody>
      </p:sp>
      <p:sp>
        <p:nvSpPr>
          <p:cNvPr name="TextBox 10" id="10"/>
          <p:cNvSpPr txBox="true"/>
          <p:nvPr/>
        </p:nvSpPr>
        <p:spPr>
          <a:xfrm rot="0">
            <a:off x="9139238" y="4908550"/>
            <a:ext cx="9525" cy="422275"/>
          </a:xfrm>
          <a:prstGeom prst="rect">
            <a:avLst/>
          </a:prstGeom>
        </p:spPr>
        <p:txBody>
          <a:bodyPr anchor="t" rtlCol="false" tIns="0" lIns="0" bIns="0" rIns="0">
            <a:spAutoFit/>
          </a:bodyPr>
          <a:lstStyle/>
          <a:p>
            <a:pPr algn="ctr">
              <a:lnSpc>
                <a:spcPts val="3499"/>
              </a:lnSpc>
              <a:spcBef>
                <a:spcPct val="0"/>
              </a:spcBef>
            </a:pPr>
          </a:p>
        </p:txBody>
      </p:sp>
      <p:sp>
        <p:nvSpPr>
          <p:cNvPr name="TextBox 11" id="11"/>
          <p:cNvSpPr txBox="true"/>
          <p:nvPr/>
        </p:nvSpPr>
        <p:spPr>
          <a:xfrm rot="0">
            <a:off x="431879" y="4589568"/>
            <a:ext cx="11780316" cy="4310378"/>
          </a:xfrm>
          <a:prstGeom prst="rect">
            <a:avLst/>
          </a:prstGeom>
        </p:spPr>
        <p:txBody>
          <a:bodyPr anchor="t" rtlCol="false" tIns="0" lIns="0" bIns="0" rIns="0">
            <a:spAutoFit/>
          </a:bodyPr>
          <a:lstStyle/>
          <a:p>
            <a:pPr algn="l">
              <a:lnSpc>
                <a:spcPts val="3220"/>
              </a:lnSpc>
            </a:pPr>
            <a:r>
              <a:rPr lang="en-US" sz="2300">
                <a:solidFill>
                  <a:srgbClr val="000000"/>
                </a:solidFill>
                <a:latin typeface="Canva Sans"/>
                <a:ea typeface="Canva Sans"/>
                <a:cs typeface="Canva Sans"/>
                <a:sym typeface="Canva Sans"/>
              </a:rPr>
              <a:t>TVC 2023 pradėta vykdyti programa:  ,,Bendrystės centras ,,Saulėtoji užuovėja“ - sociokultūrinės </a:t>
            </a:r>
            <a:r>
              <a:rPr lang="en-US" sz="2300">
                <a:solidFill>
                  <a:srgbClr val="000000"/>
                </a:solidFill>
                <a:latin typeface="Canva Sans"/>
                <a:ea typeface="Canva Sans"/>
                <a:cs typeface="Canva Sans"/>
                <a:sym typeface="Canva Sans"/>
              </a:rPr>
              <a:t>paslaugos senjorams. </a:t>
            </a:r>
          </a:p>
          <a:p>
            <a:pPr algn="l">
              <a:lnSpc>
                <a:spcPts val="3220"/>
              </a:lnSpc>
            </a:pPr>
          </a:p>
          <a:p>
            <a:pPr algn="l">
              <a:lnSpc>
                <a:spcPts val="3220"/>
              </a:lnSpc>
            </a:pPr>
            <a:r>
              <a:rPr lang="en-US" sz="2300">
                <a:solidFill>
                  <a:srgbClr val="000000"/>
                </a:solidFill>
                <a:latin typeface="Canva Sans"/>
                <a:ea typeface="Canva Sans"/>
                <a:cs typeface="Canva Sans"/>
                <a:sym typeface="Canva Sans"/>
              </a:rPr>
              <a:t>Telšių vyskupijos Caritas bendrystės centrą „Saulėtoji užuovėja“ lanko 35 vyresnio amžiaus žmonės, patiriantys bendravimo stoką, jaučiantys socialinę atskirtį ir vienišumą. </a:t>
            </a:r>
          </a:p>
          <a:p>
            <a:pPr algn="l">
              <a:lnSpc>
                <a:spcPts val="3220"/>
              </a:lnSpc>
            </a:pPr>
          </a:p>
          <a:p>
            <a:pPr algn="l">
              <a:lnSpc>
                <a:spcPts val="3220"/>
              </a:lnSpc>
            </a:pPr>
            <a:r>
              <a:rPr lang="en-US" sz="2300">
                <a:solidFill>
                  <a:srgbClr val="000000"/>
                </a:solidFill>
                <a:latin typeface="Canva Sans"/>
                <a:ea typeface="Canva Sans"/>
                <a:cs typeface="Canva Sans"/>
                <a:sym typeface="Canva Sans"/>
              </a:rPr>
              <a:t>Šiame centre teikiamos įvairios paslaugas, padedančias žmonėms įveikti vienatvės jausmą, skatinančias bendravimą, padedančias atsiskleisti žmonių kūrybinėms galioms, skatinančias draugiškumą, toleranciją. </a:t>
            </a:r>
          </a:p>
          <a:p>
            <a:pPr algn="l">
              <a:lnSpc>
                <a:spcPts val="252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Freeform 6" id="6"/>
          <p:cNvSpPr/>
          <p:nvPr/>
        </p:nvSpPr>
        <p:spPr>
          <a:xfrm flipH="false" flipV="false" rot="0">
            <a:off x="0" y="6732349"/>
            <a:ext cx="4739535" cy="3554651"/>
          </a:xfrm>
          <a:custGeom>
            <a:avLst/>
            <a:gdLst/>
            <a:ahLst/>
            <a:cxnLst/>
            <a:rect r="r" b="b" t="t" l="l"/>
            <a:pathLst>
              <a:path h="3554651" w="4739535">
                <a:moveTo>
                  <a:pt x="0" y="0"/>
                </a:moveTo>
                <a:lnTo>
                  <a:pt x="4739535" y="0"/>
                </a:lnTo>
                <a:lnTo>
                  <a:pt x="4739535" y="3554651"/>
                </a:lnTo>
                <a:lnTo>
                  <a:pt x="0" y="3554651"/>
                </a:lnTo>
                <a:lnTo>
                  <a:pt x="0" y="0"/>
                </a:lnTo>
                <a:close/>
              </a:path>
            </a:pathLst>
          </a:custGeom>
          <a:blipFill>
            <a:blip r:embed="rId3"/>
            <a:stretch>
              <a:fillRect l="0" t="0" r="0" b="0"/>
            </a:stretch>
          </a:blipFill>
        </p:spPr>
      </p:sp>
      <p:sp>
        <p:nvSpPr>
          <p:cNvPr name="Freeform 7" id="7"/>
          <p:cNvSpPr/>
          <p:nvPr/>
        </p:nvSpPr>
        <p:spPr>
          <a:xfrm flipH="false" flipV="false" rot="0">
            <a:off x="4750720" y="6732349"/>
            <a:ext cx="4739535" cy="3554651"/>
          </a:xfrm>
          <a:custGeom>
            <a:avLst/>
            <a:gdLst/>
            <a:ahLst/>
            <a:cxnLst/>
            <a:rect r="r" b="b" t="t" l="l"/>
            <a:pathLst>
              <a:path h="3554651" w="4739535">
                <a:moveTo>
                  <a:pt x="0" y="0"/>
                </a:moveTo>
                <a:lnTo>
                  <a:pt x="4739534" y="0"/>
                </a:lnTo>
                <a:lnTo>
                  <a:pt x="4739534" y="3554651"/>
                </a:lnTo>
                <a:lnTo>
                  <a:pt x="0" y="3554651"/>
                </a:lnTo>
                <a:lnTo>
                  <a:pt x="0" y="0"/>
                </a:lnTo>
                <a:close/>
              </a:path>
            </a:pathLst>
          </a:custGeom>
          <a:blipFill>
            <a:blip r:embed="rId4"/>
            <a:stretch>
              <a:fillRect l="0" t="0" r="0" b="0"/>
            </a:stretch>
          </a:blipFill>
        </p:spPr>
      </p:sp>
      <p:sp>
        <p:nvSpPr>
          <p:cNvPr name="Freeform 8" id="8"/>
          <p:cNvSpPr/>
          <p:nvPr/>
        </p:nvSpPr>
        <p:spPr>
          <a:xfrm flipH="false" flipV="false" rot="0">
            <a:off x="9490254" y="6732349"/>
            <a:ext cx="5224107" cy="3918080"/>
          </a:xfrm>
          <a:custGeom>
            <a:avLst/>
            <a:gdLst/>
            <a:ahLst/>
            <a:cxnLst/>
            <a:rect r="r" b="b" t="t" l="l"/>
            <a:pathLst>
              <a:path h="3918080" w="5224107">
                <a:moveTo>
                  <a:pt x="0" y="0"/>
                </a:moveTo>
                <a:lnTo>
                  <a:pt x="5224107" y="0"/>
                </a:lnTo>
                <a:lnTo>
                  <a:pt x="5224107" y="3918080"/>
                </a:lnTo>
                <a:lnTo>
                  <a:pt x="0" y="3918080"/>
                </a:lnTo>
                <a:lnTo>
                  <a:pt x="0" y="0"/>
                </a:lnTo>
                <a:close/>
              </a:path>
            </a:pathLst>
          </a:custGeom>
          <a:blipFill>
            <a:blip r:embed="rId5"/>
            <a:stretch>
              <a:fillRect l="0" t="0" r="0" b="0"/>
            </a:stretch>
          </a:blipFill>
        </p:spPr>
      </p:sp>
      <p:sp>
        <p:nvSpPr>
          <p:cNvPr name="Freeform 9" id="9"/>
          <p:cNvSpPr/>
          <p:nvPr/>
        </p:nvSpPr>
        <p:spPr>
          <a:xfrm flipH="false" flipV="false" rot="0">
            <a:off x="14723886" y="6732349"/>
            <a:ext cx="6350877" cy="4771300"/>
          </a:xfrm>
          <a:custGeom>
            <a:avLst/>
            <a:gdLst/>
            <a:ahLst/>
            <a:cxnLst/>
            <a:rect r="r" b="b" t="t" l="l"/>
            <a:pathLst>
              <a:path h="4771300" w="6350877">
                <a:moveTo>
                  <a:pt x="0" y="0"/>
                </a:moveTo>
                <a:lnTo>
                  <a:pt x="6350878" y="0"/>
                </a:lnTo>
                <a:lnTo>
                  <a:pt x="6350878" y="4771300"/>
                </a:lnTo>
                <a:lnTo>
                  <a:pt x="0" y="4771300"/>
                </a:lnTo>
                <a:lnTo>
                  <a:pt x="0" y="0"/>
                </a:lnTo>
                <a:close/>
              </a:path>
            </a:pathLst>
          </a:custGeom>
          <a:blipFill>
            <a:blip r:embed="rId6"/>
            <a:stretch>
              <a:fillRect l="0" t="0" r="0" b="0"/>
            </a:stretch>
          </a:blipFill>
        </p:spPr>
      </p:sp>
      <p:sp>
        <p:nvSpPr>
          <p:cNvPr name="TextBox 10" id="10"/>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INICIATYVOS </a:t>
            </a:r>
          </a:p>
        </p:txBody>
      </p:sp>
      <p:sp>
        <p:nvSpPr>
          <p:cNvPr name="TextBox 11" id="11"/>
          <p:cNvSpPr txBox="true"/>
          <p:nvPr/>
        </p:nvSpPr>
        <p:spPr>
          <a:xfrm rot="0">
            <a:off x="6856333" y="2380005"/>
            <a:ext cx="4798219" cy="778511"/>
          </a:xfrm>
          <a:prstGeom prst="rect">
            <a:avLst/>
          </a:prstGeom>
        </p:spPr>
        <p:txBody>
          <a:bodyPr anchor="t" rtlCol="false" tIns="0" lIns="0" bIns="0" rIns="0">
            <a:spAutoFit/>
          </a:bodyPr>
          <a:lstStyle/>
          <a:p>
            <a:pPr algn="ctr">
              <a:lnSpc>
                <a:spcPts val="6439"/>
              </a:lnSpc>
            </a:pPr>
            <a:r>
              <a:rPr lang="en-US" sz="4599" b="true">
                <a:solidFill>
                  <a:srgbClr val="E1101D"/>
                </a:solidFill>
                <a:latin typeface="Canva Sans Bold"/>
                <a:ea typeface="Canva Sans Bold"/>
                <a:cs typeface="Canva Sans Bold"/>
                <a:sym typeface="Canva Sans Bold"/>
              </a:rPr>
              <a:t>,,Jaunas Caritas“</a:t>
            </a:r>
          </a:p>
        </p:txBody>
      </p:sp>
      <p:sp>
        <p:nvSpPr>
          <p:cNvPr name="TextBox 12" id="12"/>
          <p:cNvSpPr txBox="true"/>
          <p:nvPr/>
        </p:nvSpPr>
        <p:spPr>
          <a:xfrm rot="0">
            <a:off x="9139238" y="4908550"/>
            <a:ext cx="9525" cy="422275"/>
          </a:xfrm>
          <a:prstGeom prst="rect">
            <a:avLst/>
          </a:prstGeom>
        </p:spPr>
        <p:txBody>
          <a:bodyPr anchor="t" rtlCol="false" tIns="0" lIns="0" bIns="0" rIns="0">
            <a:spAutoFit/>
          </a:bodyPr>
          <a:lstStyle/>
          <a:p>
            <a:pPr algn="ctr">
              <a:lnSpc>
                <a:spcPts val="3499"/>
              </a:lnSpc>
              <a:spcBef>
                <a:spcPct val="0"/>
              </a:spcBef>
            </a:pPr>
          </a:p>
        </p:txBody>
      </p:sp>
      <p:sp>
        <p:nvSpPr>
          <p:cNvPr name="TextBox 13" id="13"/>
          <p:cNvSpPr txBox="true"/>
          <p:nvPr/>
        </p:nvSpPr>
        <p:spPr>
          <a:xfrm rot="0">
            <a:off x="455294" y="3493823"/>
            <a:ext cx="17386936" cy="2846068"/>
          </a:xfrm>
          <a:prstGeom prst="rect">
            <a:avLst/>
          </a:prstGeom>
        </p:spPr>
        <p:txBody>
          <a:bodyPr anchor="t" rtlCol="false" tIns="0" lIns="0" bIns="0" rIns="0">
            <a:spAutoFit/>
          </a:bodyPr>
          <a:lstStyle/>
          <a:p>
            <a:pPr algn="l">
              <a:lnSpc>
                <a:spcPts val="3780"/>
              </a:lnSpc>
            </a:pPr>
            <a:r>
              <a:rPr lang="en-US" sz="2700">
                <a:solidFill>
                  <a:srgbClr val="000000"/>
                </a:solidFill>
                <a:latin typeface="Canva Sans"/>
                <a:ea typeface="Canva Sans"/>
                <a:cs typeface="Canva Sans"/>
                <a:sym typeface="Canva Sans"/>
              </a:rPr>
              <a:t>Klaipėdoje Marijos Taikos Karalienės parapijoje 2023m. įkurta ,,Jauno Carito“ linija, kurioje vyksta įvairūs renginiai, p</a:t>
            </a:r>
            <a:r>
              <a:rPr lang="en-US" sz="2700">
                <a:solidFill>
                  <a:srgbClr val="000000"/>
                </a:solidFill>
                <a:latin typeface="Canva Sans"/>
                <a:ea typeface="Canva Sans"/>
                <a:cs typeface="Canva Sans"/>
                <a:sym typeface="Canva Sans"/>
              </a:rPr>
              <a:t>sichologo konsultacijos, veikia anglų k. klubas, jaunimas lanko senjorus ir savanoriauja Senjorų klube. </a:t>
            </a:r>
          </a:p>
          <a:p>
            <a:pPr algn="l">
              <a:lnSpc>
                <a:spcPts val="3780"/>
              </a:lnSpc>
            </a:pPr>
          </a:p>
          <a:p>
            <a:pPr algn="l">
              <a:lnSpc>
                <a:spcPts val="3780"/>
              </a:lnSpc>
            </a:pPr>
            <a:r>
              <a:rPr lang="en-US" sz="2700">
                <a:solidFill>
                  <a:srgbClr val="000000"/>
                </a:solidFill>
                <a:latin typeface="Canva Sans"/>
                <a:ea typeface="Canva Sans"/>
                <a:cs typeface="Canva Sans"/>
                <a:sym typeface="Canva Sans"/>
              </a:rPr>
              <a:t>Į savanorystę įsitraukia Klaipėdos universiteto studentai, čia mokomasi užsienio kalbų ir susipažįstama su studentais iš kitų šalių.</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TextBox 6" id="6"/>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VYKDYTOS AKCIJOS</a:t>
            </a:r>
          </a:p>
        </p:txBody>
      </p:sp>
      <p:sp>
        <p:nvSpPr>
          <p:cNvPr name="TextBox 7" id="7"/>
          <p:cNvSpPr txBox="true"/>
          <p:nvPr/>
        </p:nvSpPr>
        <p:spPr>
          <a:xfrm rot="0">
            <a:off x="9139238" y="4908550"/>
            <a:ext cx="9525" cy="422275"/>
          </a:xfrm>
          <a:prstGeom prst="rect">
            <a:avLst/>
          </a:prstGeom>
        </p:spPr>
        <p:txBody>
          <a:bodyPr anchor="t" rtlCol="false" tIns="0" lIns="0" bIns="0" rIns="0">
            <a:spAutoFit/>
          </a:bodyPr>
          <a:lstStyle/>
          <a:p>
            <a:pPr algn="ctr">
              <a:lnSpc>
                <a:spcPts val="3499"/>
              </a:lnSpc>
              <a:spcBef>
                <a:spcPct val="0"/>
              </a:spcBef>
            </a:pPr>
          </a:p>
        </p:txBody>
      </p:sp>
      <p:sp>
        <p:nvSpPr>
          <p:cNvPr name="TextBox 8" id="8"/>
          <p:cNvSpPr txBox="true"/>
          <p:nvPr/>
        </p:nvSpPr>
        <p:spPr>
          <a:xfrm rot="0">
            <a:off x="1028700" y="2328723"/>
            <a:ext cx="16230600" cy="1287144"/>
          </a:xfrm>
          <a:prstGeom prst="rect">
            <a:avLst/>
          </a:prstGeom>
        </p:spPr>
        <p:txBody>
          <a:bodyPr anchor="t" rtlCol="false" tIns="0" lIns="0" bIns="0" rIns="0">
            <a:spAutoFit/>
          </a:bodyPr>
          <a:lstStyle/>
          <a:p>
            <a:pPr algn="just">
              <a:lnSpc>
                <a:spcPts val="5180"/>
              </a:lnSpc>
            </a:pPr>
            <a:r>
              <a:rPr lang="en-US" b="true" sz="3700">
                <a:solidFill>
                  <a:srgbClr val="000000"/>
                </a:solidFill>
                <a:latin typeface="Canva Sans Bold"/>
                <a:ea typeface="Canva Sans Bold"/>
                <a:cs typeface="Canva Sans Bold"/>
                <a:sym typeface="Canva Sans Bold"/>
              </a:rPr>
              <a:t>  Telšių vyskupijos parapijų Caritas organizavo ir vykdė įvairias akcijas, siekdami padėti </a:t>
            </a:r>
            <a:r>
              <a:rPr lang="en-US" b="true" sz="3700">
                <a:solidFill>
                  <a:srgbClr val="000000"/>
                </a:solidFill>
                <a:latin typeface="Canva Sans Bold"/>
                <a:ea typeface="Canva Sans Bold"/>
                <a:cs typeface="Canva Sans Bold"/>
                <a:sym typeface="Canva Sans Bold"/>
              </a:rPr>
              <a:t>vargstantiems ir atliepti jų poreikius.</a:t>
            </a:r>
          </a:p>
        </p:txBody>
      </p:sp>
      <p:sp>
        <p:nvSpPr>
          <p:cNvPr name="TextBox 9" id="9"/>
          <p:cNvSpPr txBox="true"/>
          <p:nvPr/>
        </p:nvSpPr>
        <p:spPr>
          <a:xfrm rot="0">
            <a:off x="1400872" y="4311192"/>
            <a:ext cx="15858428" cy="4563110"/>
          </a:xfrm>
          <a:prstGeom prst="rect">
            <a:avLst/>
          </a:prstGeom>
        </p:spPr>
        <p:txBody>
          <a:bodyPr anchor="t" rtlCol="false" tIns="0" lIns="0" bIns="0" rIns="0">
            <a:spAutoFit/>
          </a:bodyPr>
          <a:lstStyle/>
          <a:p>
            <a:pPr algn="just">
              <a:lnSpc>
                <a:spcPts val="3640"/>
              </a:lnSpc>
            </a:pPr>
            <a:r>
              <a:rPr lang="en-US" sz="2600" b="true">
                <a:solidFill>
                  <a:srgbClr val="000000"/>
                </a:solidFill>
                <a:latin typeface="Canva Sans Bold"/>
                <a:ea typeface="Canva Sans Bold"/>
                <a:cs typeface="Canva Sans Bold"/>
                <a:sym typeface="Canva Sans Bold"/>
              </a:rPr>
              <a:t>Organizuotos bendruomeniškumą ir tarpusavio pagalbą skatinančios veiklos: Pagyvenusių žmonių dienos proga surengti 5 koncertai senjorams, edukacijos ir susitikimai bendruomenei „Bočiai“, Trečiojo amžiaus universiteto bei Židikų kultūros centro senjorams, taip pat koncertas Lietuvos Raudonojo Kryžiaus bendruomenės nariams. Šv. Jono ir Šv. Arkangelo Mykolo atlaidų metu surengta padėkos akcija parapijiečiams, vaišinant arbata, kava ir saldumynais. Įgyvendintos gerumo iniciatyvos „Pildyk mokinio kuprinę“, „Padovanok verbą“, minėtos Agotos dienos ir Žolinės šventės. Į gerumo</a:t>
            </a:r>
            <a:r>
              <a:rPr lang="en-US" sz="2600" b="true">
                <a:solidFill>
                  <a:srgbClr val="000000"/>
                </a:solidFill>
                <a:latin typeface="Canva Sans Bold"/>
                <a:ea typeface="Canva Sans Bold"/>
                <a:cs typeface="Canva Sans Bold"/>
                <a:sym typeface="Canva Sans Bold"/>
              </a:rPr>
              <a:t> akcijas aktyviai įsitraukė Telšių Trečiojo amžiaus universitetas, Telšių lopšelis-darželis „Mastis“, Telšių švietimo centras, Karolinos Praniauskaitės biblioteka ir Telšių regiono profesinio mokymo centras, aukodami maisto produktus bendruomenės paramos akcijoms.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6605219" cy="3253070"/>
          </a:xfrm>
          <a:custGeom>
            <a:avLst/>
            <a:gdLst/>
            <a:ahLst/>
            <a:cxnLst/>
            <a:rect r="r" b="b" t="t" l="l"/>
            <a:pathLst>
              <a:path h="3253070" w="6605219">
                <a:moveTo>
                  <a:pt x="0" y="0"/>
                </a:moveTo>
                <a:lnTo>
                  <a:pt x="6605219" y="0"/>
                </a:lnTo>
                <a:lnTo>
                  <a:pt x="6605219" y="3253070"/>
                </a:lnTo>
                <a:lnTo>
                  <a:pt x="0" y="3253070"/>
                </a:lnTo>
                <a:lnTo>
                  <a:pt x="0" y="0"/>
                </a:lnTo>
                <a:close/>
              </a:path>
            </a:pathLst>
          </a:custGeom>
          <a:blipFill>
            <a:blip r:embed="rId2"/>
            <a:stretch>
              <a:fillRect l="0" t="0" r="0" b="0"/>
            </a:stretch>
          </a:blipFill>
        </p:spPr>
      </p:sp>
      <p:sp>
        <p:nvSpPr>
          <p:cNvPr name="Freeform 3" id="3"/>
          <p:cNvSpPr/>
          <p:nvPr/>
        </p:nvSpPr>
        <p:spPr>
          <a:xfrm flipH="false" flipV="false" rot="0">
            <a:off x="1028700" y="4850679"/>
            <a:ext cx="3305716" cy="4407621"/>
          </a:xfrm>
          <a:custGeom>
            <a:avLst/>
            <a:gdLst/>
            <a:ahLst/>
            <a:cxnLst/>
            <a:rect r="r" b="b" t="t" l="l"/>
            <a:pathLst>
              <a:path h="4407621" w="3305716">
                <a:moveTo>
                  <a:pt x="0" y="0"/>
                </a:moveTo>
                <a:lnTo>
                  <a:pt x="3305716" y="0"/>
                </a:lnTo>
                <a:lnTo>
                  <a:pt x="3305716" y="4407621"/>
                </a:lnTo>
                <a:lnTo>
                  <a:pt x="0" y="4407621"/>
                </a:lnTo>
                <a:lnTo>
                  <a:pt x="0" y="0"/>
                </a:lnTo>
                <a:close/>
              </a:path>
            </a:pathLst>
          </a:custGeom>
          <a:blipFill>
            <a:blip r:embed="rId3"/>
            <a:stretch>
              <a:fillRect l="0" t="0" r="0" b="0"/>
            </a:stretch>
          </a:blipFill>
        </p:spPr>
      </p:sp>
      <p:sp>
        <p:nvSpPr>
          <p:cNvPr name="Freeform 4" id="4"/>
          <p:cNvSpPr/>
          <p:nvPr/>
        </p:nvSpPr>
        <p:spPr>
          <a:xfrm flipH="false" flipV="false" rot="0">
            <a:off x="5460433" y="4596617"/>
            <a:ext cx="3683567" cy="4915746"/>
          </a:xfrm>
          <a:custGeom>
            <a:avLst/>
            <a:gdLst/>
            <a:ahLst/>
            <a:cxnLst/>
            <a:rect r="r" b="b" t="t" l="l"/>
            <a:pathLst>
              <a:path h="4915746" w="3683567">
                <a:moveTo>
                  <a:pt x="0" y="0"/>
                </a:moveTo>
                <a:lnTo>
                  <a:pt x="3683567" y="0"/>
                </a:lnTo>
                <a:lnTo>
                  <a:pt x="3683567" y="4915746"/>
                </a:lnTo>
                <a:lnTo>
                  <a:pt x="0" y="4915746"/>
                </a:lnTo>
                <a:lnTo>
                  <a:pt x="0" y="0"/>
                </a:lnTo>
                <a:close/>
              </a:path>
            </a:pathLst>
          </a:custGeom>
          <a:blipFill>
            <a:blip r:embed="rId4"/>
            <a:stretch>
              <a:fillRect l="0" t="0" r="0" b="0"/>
            </a:stretch>
          </a:blipFill>
        </p:spPr>
      </p:sp>
      <p:sp>
        <p:nvSpPr>
          <p:cNvPr name="Freeform 5" id="5"/>
          <p:cNvSpPr/>
          <p:nvPr/>
        </p:nvSpPr>
        <p:spPr>
          <a:xfrm flipH="false" flipV="false" rot="0">
            <a:off x="10267950" y="4850679"/>
            <a:ext cx="6026727" cy="4520045"/>
          </a:xfrm>
          <a:custGeom>
            <a:avLst/>
            <a:gdLst/>
            <a:ahLst/>
            <a:cxnLst/>
            <a:rect r="r" b="b" t="t" l="l"/>
            <a:pathLst>
              <a:path h="4520045" w="6026727">
                <a:moveTo>
                  <a:pt x="0" y="0"/>
                </a:moveTo>
                <a:lnTo>
                  <a:pt x="6026727" y="0"/>
                </a:lnTo>
                <a:lnTo>
                  <a:pt x="6026727" y="4520045"/>
                </a:lnTo>
                <a:lnTo>
                  <a:pt x="0" y="4520045"/>
                </a:lnTo>
                <a:lnTo>
                  <a:pt x="0" y="0"/>
                </a:lnTo>
                <a:close/>
              </a:path>
            </a:pathLst>
          </a:custGeom>
          <a:blipFill>
            <a:blip r:embed="rId5"/>
            <a:stretch>
              <a:fillRect l="0" t="0" r="0" b="0"/>
            </a:stretch>
          </a:blipFill>
        </p:spPr>
      </p:sp>
      <p:sp>
        <p:nvSpPr>
          <p:cNvPr name="TextBox 6" id="6"/>
          <p:cNvSpPr txBox="true"/>
          <p:nvPr/>
        </p:nvSpPr>
        <p:spPr>
          <a:xfrm rot="0">
            <a:off x="8448430" y="1848894"/>
            <a:ext cx="8573839" cy="1811020"/>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Pagalbai žmonėms išleista:</a:t>
            </a:r>
          </a:p>
          <a:p>
            <a:pPr algn="ctr">
              <a:lnSpc>
                <a:spcPts val="7279"/>
              </a:lnSpc>
            </a:pPr>
            <a:r>
              <a:rPr lang="en-US" sz="5199" b="true">
                <a:solidFill>
                  <a:srgbClr val="000000"/>
                </a:solidFill>
                <a:latin typeface="Canva Sans Bold"/>
                <a:ea typeface="Canva Sans Bold"/>
                <a:cs typeface="Canva Sans Bold"/>
                <a:sym typeface="Canva Sans Bold"/>
              </a:rPr>
              <a:t>140248,53 eur.</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TextBox 6" id="6"/>
          <p:cNvSpPr txBox="true"/>
          <p:nvPr/>
        </p:nvSpPr>
        <p:spPr>
          <a:xfrm rot="0">
            <a:off x="2658416" y="462317"/>
            <a:ext cx="13998442" cy="927100"/>
          </a:xfrm>
          <a:prstGeom prst="rect">
            <a:avLst/>
          </a:prstGeom>
        </p:spPr>
        <p:txBody>
          <a:bodyPr anchor="t" rtlCol="false" tIns="0" lIns="0" bIns="0" rIns="0">
            <a:spAutoFit/>
          </a:bodyPr>
          <a:lstStyle/>
          <a:p>
            <a:pPr algn="ctr">
              <a:lnSpc>
                <a:spcPts val="7699"/>
              </a:lnSpc>
            </a:pPr>
            <a:r>
              <a:rPr lang="en-US" b="true" sz="5499" spc="1374">
                <a:solidFill>
                  <a:srgbClr val="FFFFFF"/>
                </a:solidFill>
                <a:latin typeface="Canva Sans Bold"/>
                <a:ea typeface="Canva Sans Bold"/>
                <a:cs typeface="Canva Sans Bold"/>
                <a:sym typeface="Canva Sans Bold"/>
              </a:rPr>
              <a:t>2025 ĮVYKDYTI PLANAI </a:t>
            </a:r>
          </a:p>
        </p:txBody>
      </p:sp>
      <p:sp>
        <p:nvSpPr>
          <p:cNvPr name="TextBox 7" id="7"/>
          <p:cNvSpPr txBox="true"/>
          <p:nvPr/>
        </p:nvSpPr>
        <p:spPr>
          <a:xfrm rot="0">
            <a:off x="9139238" y="4908550"/>
            <a:ext cx="9525" cy="422275"/>
          </a:xfrm>
          <a:prstGeom prst="rect">
            <a:avLst/>
          </a:prstGeom>
        </p:spPr>
        <p:txBody>
          <a:bodyPr anchor="t" rtlCol="false" tIns="0" lIns="0" bIns="0" rIns="0">
            <a:spAutoFit/>
          </a:bodyPr>
          <a:lstStyle/>
          <a:p>
            <a:pPr algn="ctr">
              <a:lnSpc>
                <a:spcPts val="3499"/>
              </a:lnSpc>
              <a:spcBef>
                <a:spcPct val="0"/>
              </a:spcBef>
            </a:pPr>
          </a:p>
        </p:txBody>
      </p:sp>
      <p:sp>
        <p:nvSpPr>
          <p:cNvPr name="TextBox 8" id="8"/>
          <p:cNvSpPr txBox="true"/>
          <p:nvPr/>
        </p:nvSpPr>
        <p:spPr>
          <a:xfrm rot="0">
            <a:off x="431879" y="1989277"/>
            <a:ext cx="13613509" cy="9834752"/>
          </a:xfrm>
          <a:prstGeom prst="rect">
            <a:avLst/>
          </a:prstGeom>
        </p:spPr>
        <p:txBody>
          <a:bodyPr anchor="t" rtlCol="false" tIns="0" lIns="0" bIns="0" rIns="0">
            <a:spAutoFit/>
          </a:bodyPr>
          <a:lstStyle/>
          <a:p>
            <a:pPr algn="l">
              <a:lnSpc>
                <a:spcPts val="3792"/>
              </a:lnSpc>
            </a:pPr>
            <a:r>
              <a:rPr lang="en-US" sz="2400" b="true">
                <a:solidFill>
                  <a:srgbClr val="000000"/>
                </a:solidFill>
                <a:latin typeface="Canva Sans Bold"/>
                <a:ea typeface="Canva Sans Bold"/>
                <a:cs typeface="Canva Sans Bold"/>
                <a:sym typeface="Canva Sans Bold"/>
              </a:rPr>
              <a:t>Organizavome Telšių vyskupijoje:</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akciją </a:t>
            </a:r>
            <a:r>
              <a:rPr lang="en-US" b="true" sz="2400">
                <a:solidFill>
                  <a:srgbClr val="000000"/>
                </a:solidFill>
                <a:latin typeface="Canva Sans Bold"/>
                <a:ea typeface="Canva Sans Bold"/>
                <a:cs typeface="Canva Sans Bold"/>
                <a:sym typeface="Canva Sans Bold"/>
              </a:rPr>
              <a:t>„Dosnumo krepšeliai“ (Advento metu);</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ž</a:t>
            </a:r>
            <a:r>
              <a:rPr lang="en-US" b="true" sz="2400">
                <a:solidFill>
                  <a:srgbClr val="000000"/>
                </a:solidFill>
                <a:latin typeface="Canva Sans Bold"/>
                <a:ea typeface="Canva Sans Bold"/>
                <a:cs typeface="Canva Sans Bold"/>
                <a:sym typeface="Canva Sans Bold"/>
              </a:rPr>
              <a:t>vakelių akciją „Gerumas mus vienija“;</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Advokatūros akciją;</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„Caritas klauso“;</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mokymus „Pasiruošę, atsparūs, veikiantys“;</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Gavėnios rekolekcijas;</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ataskaitinį koordinatorių susirinkimą;</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koordinatorių suvažiavimą ir psichologės paskaitą;</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dalyvavimą „Renovabis“ projekte.</a:t>
            </a:r>
          </a:p>
          <a:p>
            <a:pPr algn="l">
              <a:lnSpc>
                <a:spcPts val="3792"/>
              </a:lnSpc>
            </a:pPr>
          </a:p>
          <a:p>
            <a:pPr algn="l">
              <a:lnSpc>
                <a:spcPts val="3792"/>
              </a:lnSpc>
            </a:pPr>
            <a:r>
              <a:rPr lang="en-US" sz="2400" b="true">
                <a:solidFill>
                  <a:srgbClr val="000000"/>
                </a:solidFill>
                <a:latin typeface="Canva Sans Bold"/>
                <a:ea typeface="Canva Sans Bold"/>
                <a:cs typeface="Canva Sans Bold"/>
                <a:sym typeface="Canva Sans Bold"/>
              </a:rPr>
              <a:t>Dalyvavome:</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Žemaičių Kalvarijos (200 žmonių) ir Šiluvos atlaiduose;</a:t>
            </a:r>
          </a:p>
          <a:p>
            <a:pPr algn="l" marL="518165" indent="-259082" lvl="1">
              <a:lnSpc>
                <a:spcPts val="3792"/>
              </a:lnSpc>
              <a:buFont typeface="Arial"/>
              <a:buChar char="•"/>
            </a:pPr>
            <a:r>
              <a:rPr lang="en-US" b="true" sz="2400">
                <a:solidFill>
                  <a:srgbClr val="000000"/>
                </a:solidFill>
                <a:latin typeface="Canva Sans Bold"/>
                <a:ea typeface="Canva Sans Bold"/>
                <a:cs typeface="Canva Sans Bold"/>
                <a:sym typeface="Canva Sans Bold"/>
              </a:rPr>
              <a:t>Palaimintojo Jurgio Matulaičio atlaiduose (susitikimas su Birštono Caritu, piligriminis žygys iš Lūginės į Marijampolę).</a:t>
            </a:r>
          </a:p>
          <a:p>
            <a:pPr algn="l">
              <a:lnSpc>
                <a:spcPts val="3792"/>
              </a:lnSpc>
            </a:pPr>
          </a:p>
          <a:p>
            <a:pPr algn="l">
              <a:lnSpc>
                <a:spcPts val="4424"/>
              </a:lnSpc>
            </a:pPr>
          </a:p>
          <a:p>
            <a:pPr algn="l">
              <a:lnSpc>
                <a:spcPts val="4424"/>
              </a:lnSpc>
            </a:pPr>
          </a:p>
          <a:p>
            <a:pPr algn="l">
              <a:lnSpc>
                <a:spcPts val="4424"/>
              </a:lnSpc>
            </a:pPr>
          </a:p>
          <a:p>
            <a:pPr algn="l">
              <a:lnSpc>
                <a:spcPts val="4620"/>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2659023" cy="10287000"/>
            <a:chOff x="0" y="0"/>
            <a:chExt cx="700319" cy="2709333"/>
          </a:xfrm>
        </p:grpSpPr>
        <p:sp>
          <p:nvSpPr>
            <p:cNvPr name="Freeform 3" id="3"/>
            <p:cNvSpPr/>
            <p:nvPr/>
          </p:nvSpPr>
          <p:spPr>
            <a:xfrm flipH="false" flipV="false" rot="0">
              <a:off x="0" y="0"/>
              <a:ext cx="700319" cy="2709333"/>
            </a:xfrm>
            <a:custGeom>
              <a:avLst/>
              <a:gdLst/>
              <a:ahLst/>
              <a:cxnLst/>
              <a:rect r="r" b="b" t="t" l="l"/>
              <a:pathLst>
                <a:path h="2709333" w="700319">
                  <a:moveTo>
                    <a:pt x="0" y="0"/>
                  </a:moveTo>
                  <a:lnTo>
                    <a:pt x="700319" y="0"/>
                  </a:lnTo>
                  <a:lnTo>
                    <a:pt x="700319" y="2709333"/>
                  </a:lnTo>
                  <a:lnTo>
                    <a:pt x="0" y="2709333"/>
                  </a:lnTo>
                  <a:close/>
                </a:path>
              </a:pathLst>
            </a:custGeom>
            <a:solidFill>
              <a:srgbClr val="E3010F"/>
            </a:solidFill>
          </p:spPr>
        </p:sp>
        <p:sp>
          <p:nvSpPr>
            <p:cNvPr name="TextBox 4" id="4"/>
            <p:cNvSpPr txBox="true"/>
            <p:nvPr/>
          </p:nvSpPr>
          <p:spPr>
            <a:xfrm>
              <a:off x="0" y="-38100"/>
              <a:ext cx="700319" cy="2747433"/>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470926" y="682197"/>
            <a:ext cx="1621921" cy="2114831"/>
          </a:xfrm>
          <a:custGeom>
            <a:avLst/>
            <a:gdLst/>
            <a:ahLst/>
            <a:cxnLst/>
            <a:rect r="r" b="b" t="t" l="l"/>
            <a:pathLst>
              <a:path h="2114831" w="1621921">
                <a:moveTo>
                  <a:pt x="0" y="0"/>
                </a:moveTo>
                <a:lnTo>
                  <a:pt x="1621921" y="0"/>
                </a:lnTo>
                <a:lnTo>
                  <a:pt x="1621921" y="2114831"/>
                </a:lnTo>
                <a:lnTo>
                  <a:pt x="0" y="2114831"/>
                </a:lnTo>
                <a:lnTo>
                  <a:pt x="0" y="0"/>
                </a:lnTo>
                <a:close/>
              </a:path>
            </a:pathLst>
          </a:custGeom>
          <a:blipFill>
            <a:blip r:embed="rId2"/>
            <a:stretch>
              <a:fillRect l="0" t="0" r="0" b="0"/>
            </a:stretch>
          </a:blipFill>
        </p:spPr>
      </p:sp>
      <p:sp>
        <p:nvSpPr>
          <p:cNvPr name="Freeform 6" id="6"/>
          <p:cNvSpPr/>
          <p:nvPr/>
        </p:nvSpPr>
        <p:spPr>
          <a:xfrm flipH="false" flipV="false" rot="0">
            <a:off x="1638043" y="2221005"/>
            <a:ext cx="10873469" cy="4167096"/>
          </a:xfrm>
          <a:custGeom>
            <a:avLst/>
            <a:gdLst/>
            <a:ahLst/>
            <a:cxnLst/>
            <a:rect r="r" b="b" t="t" l="l"/>
            <a:pathLst>
              <a:path h="4167096" w="10873469">
                <a:moveTo>
                  <a:pt x="0" y="0"/>
                </a:moveTo>
                <a:lnTo>
                  <a:pt x="10873470" y="0"/>
                </a:lnTo>
                <a:lnTo>
                  <a:pt x="10873470" y="4167096"/>
                </a:lnTo>
                <a:lnTo>
                  <a:pt x="0" y="4167096"/>
                </a:lnTo>
                <a:lnTo>
                  <a:pt x="0" y="0"/>
                </a:lnTo>
                <a:close/>
              </a:path>
            </a:pathLst>
          </a:custGeom>
          <a:blipFill>
            <a:blip r:embed="rId3"/>
            <a:stretch>
              <a:fillRect l="0" t="-56836" r="-68189" b="-90026"/>
            </a:stretch>
          </a:blipFill>
        </p:spPr>
      </p:sp>
      <p:sp>
        <p:nvSpPr>
          <p:cNvPr name="TextBox 7" id="7"/>
          <p:cNvSpPr txBox="true"/>
          <p:nvPr/>
        </p:nvSpPr>
        <p:spPr>
          <a:xfrm rot="0">
            <a:off x="9005879" y="6330951"/>
            <a:ext cx="2992120" cy="869949"/>
          </a:xfrm>
          <a:prstGeom prst="rect">
            <a:avLst/>
          </a:prstGeom>
        </p:spPr>
        <p:txBody>
          <a:bodyPr anchor="t" rtlCol="false" tIns="0" lIns="0" bIns="0" rIns="0">
            <a:spAutoFit/>
          </a:bodyPr>
          <a:lstStyle/>
          <a:p>
            <a:pPr algn="ctr">
              <a:lnSpc>
                <a:spcPts val="3500"/>
              </a:lnSpc>
            </a:pPr>
            <a:r>
              <a:rPr lang="en-US" sz="2500" b="true">
                <a:solidFill>
                  <a:srgbClr val="000000"/>
                </a:solidFill>
                <a:latin typeface="Open Sans Bold"/>
                <a:ea typeface="Open Sans Bold"/>
                <a:cs typeface="Open Sans Bold"/>
                <a:sym typeface="Open Sans Bold"/>
              </a:rPr>
              <a:t>Pervesdami auką į </a:t>
            </a:r>
          </a:p>
          <a:p>
            <a:pPr algn="ctr">
              <a:lnSpc>
                <a:spcPts val="3500"/>
              </a:lnSpc>
            </a:pPr>
            <a:r>
              <a:rPr lang="en-US" sz="2500" b="true">
                <a:solidFill>
                  <a:srgbClr val="000000"/>
                </a:solidFill>
                <a:latin typeface="Open Sans Bold"/>
                <a:ea typeface="Open Sans Bold"/>
                <a:cs typeface="Open Sans Bold"/>
                <a:sym typeface="Open Sans Bold"/>
              </a:rPr>
              <a:t>Caritas sąskaitą</a:t>
            </a:r>
          </a:p>
        </p:txBody>
      </p:sp>
      <p:sp>
        <p:nvSpPr>
          <p:cNvPr name="TextBox 8" id="8"/>
          <p:cNvSpPr txBox="true"/>
          <p:nvPr/>
        </p:nvSpPr>
        <p:spPr>
          <a:xfrm rot="0">
            <a:off x="5063011" y="6330951"/>
            <a:ext cx="2665512" cy="869949"/>
          </a:xfrm>
          <a:prstGeom prst="rect">
            <a:avLst/>
          </a:prstGeom>
        </p:spPr>
        <p:txBody>
          <a:bodyPr anchor="t" rtlCol="false" tIns="0" lIns="0" bIns="0" rIns="0">
            <a:spAutoFit/>
          </a:bodyPr>
          <a:lstStyle/>
          <a:p>
            <a:pPr algn="ctr">
              <a:lnSpc>
                <a:spcPts val="3500"/>
              </a:lnSpc>
            </a:pPr>
            <a:r>
              <a:rPr lang="en-US" sz="2500" b="true">
                <a:solidFill>
                  <a:srgbClr val="000000"/>
                </a:solidFill>
                <a:latin typeface="Open Sans Bold"/>
                <a:ea typeface="Open Sans Bold"/>
                <a:cs typeface="Open Sans Bold"/>
                <a:sym typeface="Open Sans Bold"/>
              </a:rPr>
              <a:t>Tapdami Caritas </a:t>
            </a:r>
          </a:p>
          <a:p>
            <a:pPr algn="ctr">
              <a:lnSpc>
                <a:spcPts val="3500"/>
              </a:lnSpc>
            </a:pPr>
            <a:r>
              <a:rPr lang="en-US" sz="2500" b="true">
                <a:solidFill>
                  <a:srgbClr val="000000"/>
                </a:solidFill>
                <a:latin typeface="Open Sans Bold"/>
                <a:ea typeface="Open Sans Bold"/>
                <a:cs typeface="Open Sans Bold"/>
                <a:sym typeface="Open Sans Bold"/>
              </a:rPr>
              <a:t>savanoriu</a:t>
            </a:r>
          </a:p>
        </p:txBody>
      </p:sp>
      <p:sp>
        <p:nvSpPr>
          <p:cNvPr name="TextBox 9" id="9"/>
          <p:cNvSpPr txBox="true"/>
          <p:nvPr/>
        </p:nvSpPr>
        <p:spPr>
          <a:xfrm rot="0">
            <a:off x="13515740" y="6330951"/>
            <a:ext cx="1551940" cy="869949"/>
          </a:xfrm>
          <a:prstGeom prst="rect">
            <a:avLst/>
          </a:prstGeom>
        </p:spPr>
        <p:txBody>
          <a:bodyPr anchor="t" rtlCol="false" tIns="0" lIns="0" bIns="0" rIns="0">
            <a:spAutoFit/>
          </a:bodyPr>
          <a:lstStyle/>
          <a:p>
            <a:pPr algn="ctr">
              <a:lnSpc>
                <a:spcPts val="3500"/>
              </a:lnSpc>
            </a:pPr>
            <a:r>
              <a:rPr lang="en-US" sz="2500" b="true">
                <a:solidFill>
                  <a:srgbClr val="000000"/>
                </a:solidFill>
                <a:latin typeface="Open Sans Bold"/>
                <a:ea typeface="Open Sans Bold"/>
                <a:cs typeface="Open Sans Bold"/>
                <a:sym typeface="Open Sans Bold"/>
              </a:rPr>
              <a:t>Skirdami </a:t>
            </a:r>
          </a:p>
          <a:p>
            <a:pPr algn="ctr">
              <a:lnSpc>
                <a:spcPts val="3500"/>
              </a:lnSpc>
            </a:pPr>
            <a:r>
              <a:rPr lang="en-US" sz="2500" b="true">
                <a:solidFill>
                  <a:srgbClr val="000000"/>
                </a:solidFill>
                <a:latin typeface="Open Sans Bold"/>
                <a:ea typeface="Open Sans Bold"/>
                <a:cs typeface="Open Sans Bold"/>
                <a:sym typeface="Open Sans Bold"/>
              </a:rPr>
              <a:t>1,2% GPM</a:t>
            </a:r>
          </a:p>
        </p:txBody>
      </p:sp>
      <p:sp>
        <p:nvSpPr>
          <p:cNvPr name="TextBox 10" id="10"/>
          <p:cNvSpPr txBox="true"/>
          <p:nvPr/>
        </p:nvSpPr>
        <p:spPr>
          <a:xfrm rot="0">
            <a:off x="13013202" y="3936426"/>
            <a:ext cx="2557016" cy="1566544"/>
          </a:xfrm>
          <a:prstGeom prst="rect">
            <a:avLst/>
          </a:prstGeom>
        </p:spPr>
        <p:txBody>
          <a:bodyPr anchor="t" rtlCol="false" tIns="0" lIns="0" bIns="0" rIns="0">
            <a:spAutoFit/>
          </a:bodyPr>
          <a:lstStyle/>
          <a:p>
            <a:pPr algn="ctr">
              <a:lnSpc>
                <a:spcPts val="12880"/>
              </a:lnSpc>
            </a:pPr>
            <a:r>
              <a:rPr lang="en-US" sz="9200">
                <a:solidFill>
                  <a:srgbClr val="000000"/>
                </a:solidFill>
                <a:latin typeface="Canva Sans"/>
                <a:ea typeface="Canva Sans"/>
                <a:cs typeface="Canva Sans"/>
                <a:sym typeface="Canva Sans"/>
              </a:rPr>
              <a:t>1.2%</a:t>
            </a:r>
          </a:p>
        </p:txBody>
      </p:sp>
      <p:sp>
        <p:nvSpPr>
          <p:cNvPr name="TextBox 11" id="11"/>
          <p:cNvSpPr txBox="true"/>
          <p:nvPr/>
        </p:nvSpPr>
        <p:spPr>
          <a:xfrm rot="0">
            <a:off x="6830520" y="923925"/>
            <a:ext cx="6998345" cy="1872617"/>
          </a:xfrm>
          <a:prstGeom prst="rect">
            <a:avLst/>
          </a:prstGeom>
        </p:spPr>
        <p:txBody>
          <a:bodyPr anchor="t" rtlCol="false" tIns="0" lIns="0" bIns="0" rIns="0">
            <a:spAutoFit/>
          </a:bodyPr>
          <a:lstStyle/>
          <a:p>
            <a:pPr algn="ctr">
              <a:lnSpc>
                <a:spcPts val="7559"/>
              </a:lnSpc>
            </a:pPr>
            <a:r>
              <a:rPr lang="en-US" sz="5399" b="true">
                <a:solidFill>
                  <a:srgbClr val="E1101D"/>
                </a:solidFill>
                <a:latin typeface="Canva Sans Bold"/>
                <a:ea typeface="Canva Sans Bold"/>
                <a:cs typeface="Canva Sans Bold"/>
                <a:sym typeface="Canva Sans Bold"/>
              </a:rPr>
              <a:t>Prisidėti prie Caritas </a:t>
            </a:r>
          </a:p>
          <a:p>
            <a:pPr algn="ctr">
              <a:lnSpc>
                <a:spcPts val="7559"/>
              </a:lnSpc>
            </a:pPr>
            <a:r>
              <a:rPr lang="en-US" sz="5399" b="true">
                <a:solidFill>
                  <a:srgbClr val="E1101D"/>
                </a:solidFill>
                <a:latin typeface="Canva Sans Bold"/>
                <a:ea typeface="Canva Sans Bold"/>
                <a:cs typeface="Canva Sans Bold"/>
                <a:sym typeface="Canva Sans Bold"/>
              </a:rPr>
              <a:t>veiklos galite: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sp>
        <p:nvSpPr>
          <p:cNvPr name="Freeform 2" id="2"/>
          <p:cNvSpPr/>
          <p:nvPr/>
        </p:nvSpPr>
        <p:spPr>
          <a:xfrm flipH="false" flipV="false" rot="0">
            <a:off x="1800920" y="960620"/>
            <a:ext cx="14686159" cy="8297680"/>
          </a:xfrm>
          <a:custGeom>
            <a:avLst/>
            <a:gdLst/>
            <a:ahLst/>
            <a:cxnLst/>
            <a:rect r="r" b="b" t="t" l="l"/>
            <a:pathLst>
              <a:path h="8297680" w="14686159">
                <a:moveTo>
                  <a:pt x="0" y="0"/>
                </a:moveTo>
                <a:lnTo>
                  <a:pt x="14686160" y="0"/>
                </a:lnTo>
                <a:lnTo>
                  <a:pt x="14686160" y="8297680"/>
                </a:lnTo>
                <a:lnTo>
                  <a:pt x="0" y="8297680"/>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EF9F9"/>
        </a:solidFill>
      </p:bgPr>
    </p:bg>
    <p:spTree>
      <p:nvGrpSpPr>
        <p:cNvPr id="1" name=""/>
        <p:cNvGrpSpPr/>
        <p:nvPr/>
      </p:nvGrpSpPr>
      <p:grpSpPr>
        <a:xfrm>
          <a:off x="0" y="0"/>
          <a:ext cx="0" cy="0"/>
          <a:chOff x="0" y="0"/>
          <a:chExt cx="0" cy="0"/>
        </a:xfrm>
      </p:grpSpPr>
      <p:sp>
        <p:nvSpPr>
          <p:cNvPr name="Freeform 2" id="2"/>
          <p:cNvSpPr/>
          <p:nvPr/>
        </p:nvSpPr>
        <p:spPr>
          <a:xfrm flipH="false" flipV="false" rot="0">
            <a:off x="5941357" y="336724"/>
            <a:ext cx="13854047" cy="9651653"/>
          </a:xfrm>
          <a:custGeom>
            <a:avLst/>
            <a:gdLst/>
            <a:ahLst/>
            <a:cxnLst/>
            <a:rect r="r" b="b" t="t" l="l"/>
            <a:pathLst>
              <a:path h="9651653" w="13854047">
                <a:moveTo>
                  <a:pt x="0" y="0"/>
                </a:moveTo>
                <a:lnTo>
                  <a:pt x="13854047" y="0"/>
                </a:lnTo>
                <a:lnTo>
                  <a:pt x="13854047" y="9651652"/>
                </a:lnTo>
                <a:lnTo>
                  <a:pt x="0" y="9651652"/>
                </a:lnTo>
                <a:lnTo>
                  <a:pt x="0" y="0"/>
                </a:lnTo>
                <a:close/>
              </a:path>
            </a:pathLst>
          </a:custGeom>
          <a:blipFill>
            <a:blip r:embed="rId2"/>
            <a:stretch>
              <a:fillRect l="0" t="0" r="0" b="0"/>
            </a:stretch>
          </a:blipFill>
        </p:spPr>
      </p:sp>
      <p:sp>
        <p:nvSpPr>
          <p:cNvPr name="Freeform 3" id="3"/>
          <p:cNvSpPr/>
          <p:nvPr/>
        </p:nvSpPr>
        <p:spPr>
          <a:xfrm flipH="false" flipV="false" rot="0">
            <a:off x="5941357" y="346249"/>
            <a:ext cx="13854047" cy="9651653"/>
          </a:xfrm>
          <a:custGeom>
            <a:avLst/>
            <a:gdLst/>
            <a:ahLst/>
            <a:cxnLst/>
            <a:rect r="r" b="b" t="t" l="l"/>
            <a:pathLst>
              <a:path h="9651653" w="13854047">
                <a:moveTo>
                  <a:pt x="0" y="0"/>
                </a:moveTo>
                <a:lnTo>
                  <a:pt x="13854047" y="0"/>
                </a:lnTo>
                <a:lnTo>
                  <a:pt x="13854047" y="9651652"/>
                </a:lnTo>
                <a:lnTo>
                  <a:pt x="0" y="9651652"/>
                </a:lnTo>
                <a:lnTo>
                  <a:pt x="0" y="0"/>
                </a:lnTo>
                <a:close/>
              </a:path>
            </a:pathLst>
          </a:custGeom>
          <a:blipFill>
            <a:blip r:embed="rId3"/>
            <a:stretch>
              <a:fillRect l="0" t="0" r="0" b="0"/>
            </a:stretch>
          </a:blipFill>
        </p:spPr>
      </p:sp>
      <p:grpSp>
        <p:nvGrpSpPr>
          <p:cNvPr name="Group 4" id="4"/>
          <p:cNvGrpSpPr/>
          <p:nvPr/>
        </p:nvGrpSpPr>
        <p:grpSpPr>
          <a:xfrm rot="0">
            <a:off x="9814141" y="4055290"/>
            <a:ext cx="501939" cy="419151"/>
            <a:chOff x="0" y="0"/>
            <a:chExt cx="1018024" cy="850114"/>
          </a:xfrm>
        </p:grpSpPr>
        <p:sp>
          <p:nvSpPr>
            <p:cNvPr name="Freeform 5" id="5"/>
            <p:cNvSpPr/>
            <p:nvPr/>
          </p:nvSpPr>
          <p:spPr>
            <a:xfrm flipH="false" flipV="false" rot="0">
              <a:off x="0" y="0"/>
              <a:ext cx="1018024" cy="850114"/>
            </a:xfrm>
            <a:custGeom>
              <a:avLst/>
              <a:gdLst/>
              <a:ahLst/>
              <a:cxnLst/>
              <a:rect r="r" b="b" t="t" l="l"/>
              <a:pathLst>
                <a:path h="850114" w="1018024">
                  <a:moveTo>
                    <a:pt x="509012" y="0"/>
                  </a:moveTo>
                  <a:cubicBezTo>
                    <a:pt x="227893" y="0"/>
                    <a:pt x="0" y="190304"/>
                    <a:pt x="0" y="425057"/>
                  </a:cubicBezTo>
                  <a:cubicBezTo>
                    <a:pt x="0" y="659809"/>
                    <a:pt x="227893" y="850114"/>
                    <a:pt x="509012" y="850114"/>
                  </a:cubicBezTo>
                  <a:cubicBezTo>
                    <a:pt x="790132" y="850114"/>
                    <a:pt x="1018024" y="659809"/>
                    <a:pt x="1018024" y="425057"/>
                  </a:cubicBezTo>
                  <a:cubicBezTo>
                    <a:pt x="1018024" y="190304"/>
                    <a:pt x="790132" y="0"/>
                    <a:pt x="509012" y="0"/>
                  </a:cubicBezTo>
                  <a:close/>
                </a:path>
              </a:pathLst>
            </a:custGeom>
            <a:solidFill>
              <a:srgbClr val="4598AC"/>
            </a:solidFill>
          </p:spPr>
        </p:sp>
        <p:sp>
          <p:nvSpPr>
            <p:cNvPr name="TextBox 6" id="6"/>
            <p:cNvSpPr txBox="true"/>
            <p:nvPr/>
          </p:nvSpPr>
          <p:spPr>
            <a:xfrm>
              <a:off x="95440" y="51123"/>
              <a:ext cx="827145" cy="719292"/>
            </a:xfrm>
            <a:prstGeom prst="rect">
              <a:avLst/>
            </a:prstGeom>
          </p:spPr>
          <p:txBody>
            <a:bodyPr anchor="ctr" rtlCol="false" tIns="50800" lIns="50800" bIns="50800" rIns="50800"/>
            <a:lstStyle/>
            <a:p>
              <a:pPr algn="ctr">
                <a:lnSpc>
                  <a:spcPts val="2379"/>
                </a:lnSpc>
              </a:pPr>
            </a:p>
          </p:txBody>
        </p:sp>
      </p:grpSp>
      <p:sp>
        <p:nvSpPr>
          <p:cNvPr name="Freeform 7" id="7"/>
          <p:cNvSpPr/>
          <p:nvPr/>
        </p:nvSpPr>
        <p:spPr>
          <a:xfrm flipH="false" flipV="false" rot="0">
            <a:off x="1028700" y="1028700"/>
            <a:ext cx="1572863" cy="1572863"/>
          </a:xfrm>
          <a:custGeom>
            <a:avLst/>
            <a:gdLst/>
            <a:ahLst/>
            <a:cxnLst/>
            <a:rect r="r" b="b" t="t" l="l"/>
            <a:pathLst>
              <a:path h="1572863" w="1572863">
                <a:moveTo>
                  <a:pt x="0" y="0"/>
                </a:moveTo>
                <a:lnTo>
                  <a:pt x="1572863" y="0"/>
                </a:lnTo>
                <a:lnTo>
                  <a:pt x="1572863" y="1572863"/>
                </a:lnTo>
                <a:lnTo>
                  <a:pt x="0" y="1572863"/>
                </a:lnTo>
                <a:lnTo>
                  <a:pt x="0" y="0"/>
                </a:lnTo>
                <a:close/>
              </a:path>
            </a:pathLst>
          </a:custGeom>
          <a:blipFill>
            <a:blip r:embed="rId4"/>
            <a:stretch>
              <a:fillRect l="0" t="0" r="0" b="0"/>
            </a:stretch>
          </a:blipFill>
        </p:spPr>
      </p:sp>
      <p:sp>
        <p:nvSpPr>
          <p:cNvPr name="TextBox 8" id="8"/>
          <p:cNvSpPr txBox="true"/>
          <p:nvPr/>
        </p:nvSpPr>
        <p:spPr>
          <a:xfrm rot="0">
            <a:off x="1028700" y="6651166"/>
            <a:ext cx="3828559" cy="575409"/>
          </a:xfrm>
          <a:prstGeom prst="rect">
            <a:avLst/>
          </a:prstGeom>
        </p:spPr>
        <p:txBody>
          <a:bodyPr anchor="t" rtlCol="false" tIns="0" lIns="0" bIns="0" rIns="0">
            <a:spAutoFit/>
          </a:bodyPr>
          <a:lstStyle/>
          <a:p>
            <a:pPr algn="l">
              <a:lnSpc>
                <a:spcPts val="4722"/>
              </a:lnSpc>
            </a:pPr>
            <a:r>
              <a:rPr lang="en-US" sz="3373" b="true">
                <a:solidFill>
                  <a:srgbClr val="000000"/>
                </a:solidFill>
                <a:latin typeface="Open Sans Bold"/>
                <a:ea typeface="Open Sans Bold"/>
                <a:cs typeface="Open Sans Bold"/>
                <a:sym typeface="Open Sans Bold"/>
              </a:rPr>
              <a:t>TELŠIŲ VYSKUPIJA</a:t>
            </a:r>
          </a:p>
        </p:txBody>
      </p:sp>
      <p:sp>
        <p:nvSpPr>
          <p:cNvPr name="TextBox 9" id="9"/>
          <p:cNvSpPr txBox="true"/>
          <p:nvPr/>
        </p:nvSpPr>
        <p:spPr>
          <a:xfrm rot="0">
            <a:off x="1028700" y="7281883"/>
            <a:ext cx="6527448" cy="2003621"/>
          </a:xfrm>
          <a:prstGeom prst="rect">
            <a:avLst/>
          </a:prstGeom>
        </p:spPr>
        <p:txBody>
          <a:bodyPr anchor="t" rtlCol="false" tIns="0" lIns="0" bIns="0" rIns="0">
            <a:spAutoFit/>
          </a:bodyPr>
          <a:lstStyle/>
          <a:p>
            <a:pPr algn="l">
              <a:lnSpc>
                <a:spcPts val="4014"/>
              </a:lnSpc>
            </a:pPr>
            <a:r>
              <a:rPr lang="en-US" sz="2867" b="true">
                <a:solidFill>
                  <a:srgbClr val="000000"/>
                </a:solidFill>
                <a:latin typeface="Open Sans Bold"/>
                <a:ea typeface="Open Sans Bold"/>
                <a:cs typeface="Open Sans Bold"/>
                <a:sym typeface="Open Sans Bold"/>
              </a:rPr>
              <a:t>151 </a:t>
            </a:r>
            <a:r>
              <a:rPr lang="en-US" sz="2867">
                <a:solidFill>
                  <a:srgbClr val="000000"/>
                </a:solidFill>
                <a:latin typeface="Open Sans"/>
                <a:ea typeface="Open Sans"/>
                <a:cs typeface="Open Sans"/>
                <a:sym typeface="Open Sans"/>
              </a:rPr>
              <a:t>parapija </a:t>
            </a:r>
          </a:p>
          <a:p>
            <a:pPr algn="l">
              <a:lnSpc>
                <a:spcPts val="4014"/>
              </a:lnSpc>
            </a:pPr>
            <a:r>
              <a:rPr lang="en-US" sz="2867" b="true">
                <a:solidFill>
                  <a:srgbClr val="000000"/>
                </a:solidFill>
                <a:latin typeface="Open Sans Bold"/>
                <a:ea typeface="Open Sans Bold"/>
                <a:cs typeface="Open Sans Bold"/>
                <a:sym typeface="Open Sans Bold"/>
              </a:rPr>
              <a:t>45 </a:t>
            </a:r>
            <a:r>
              <a:rPr lang="en-US" sz="2867">
                <a:solidFill>
                  <a:srgbClr val="000000"/>
                </a:solidFill>
                <a:latin typeface="Open Sans"/>
                <a:ea typeface="Open Sans"/>
                <a:cs typeface="Open Sans"/>
                <a:sym typeface="Open Sans"/>
              </a:rPr>
              <a:t>parapijoje veikia </a:t>
            </a:r>
            <a:r>
              <a:rPr lang="en-US" sz="2867" i="true">
                <a:solidFill>
                  <a:srgbClr val="000000"/>
                </a:solidFill>
                <a:latin typeface="Open Sans Italics"/>
                <a:ea typeface="Open Sans Italics"/>
                <a:cs typeface="Open Sans Italics"/>
                <a:sym typeface="Open Sans Italics"/>
              </a:rPr>
              <a:t>Caritas</a:t>
            </a:r>
          </a:p>
          <a:p>
            <a:pPr algn="l">
              <a:lnSpc>
                <a:spcPts val="4014"/>
              </a:lnSpc>
            </a:pPr>
            <a:r>
              <a:rPr lang="en-US" sz="2867" b="true">
                <a:solidFill>
                  <a:srgbClr val="000000"/>
                </a:solidFill>
                <a:latin typeface="Open Sans Bold"/>
                <a:ea typeface="Open Sans Bold"/>
                <a:cs typeface="Open Sans Bold"/>
                <a:sym typeface="Open Sans Bold"/>
              </a:rPr>
              <a:t>4 </a:t>
            </a:r>
            <a:r>
              <a:rPr lang="en-US" sz="2867">
                <a:solidFill>
                  <a:srgbClr val="000000"/>
                </a:solidFill>
                <a:latin typeface="Open Sans"/>
                <a:ea typeface="Open Sans"/>
                <a:cs typeface="Open Sans"/>
                <a:sym typeface="Open Sans"/>
              </a:rPr>
              <a:t>darbuotojai </a:t>
            </a:r>
          </a:p>
          <a:p>
            <a:pPr algn="l">
              <a:lnSpc>
                <a:spcPts val="4014"/>
              </a:lnSpc>
            </a:pPr>
            <a:r>
              <a:rPr lang="en-US" sz="2867" b="true">
                <a:solidFill>
                  <a:srgbClr val="000000"/>
                </a:solidFill>
                <a:latin typeface="Open Sans Bold"/>
                <a:ea typeface="Open Sans Bold"/>
                <a:cs typeface="Open Sans Bold"/>
                <a:sym typeface="Open Sans Bold"/>
              </a:rPr>
              <a:t>460 </a:t>
            </a:r>
            <a:r>
              <a:rPr lang="en-US" sz="2867">
                <a:solidFill>
                  <a:srgbClr val="000000"/>
                </a:solidFill>
                <a:latin typeface="Open Sans"/>
                <a:ea typeface="Open Sans"/>
                <a:cs typeface="Open Sans"/>
                <a:sym typeface="Open Sans"/>
              </a:rPr>
              <a:t>savanoriai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TextBox 6" id="6"/>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2024 METAIS  PADĖJOME</a:t>
            </a:r>
          </a:p>
        </p:txBody>
      </p:sp>
      <p:grpSp>
        <p:nvGrpSpPr>
          <p:cNvPr name="Group 7" id="7"/>
          <p:cNvGrpSpPr/>
          <p:nvPr/>
        </p:nvGrpSpPr>
        <p:grpSpPr>
          <a:xfrm rot="0">
            <a:off x="431879" y="2534262"/>
            <a:ext cx="8556042" cy="2375309"/>
            <a:chOff x="0" y="0"/>
            <a:chExt cx="2253443" cy="625596"/>
          </a:xfrm>
        </p:grpSpPr>
        <p:sp>
          <p:nvSpPr>
            <p:cNvPr name="Freeform 8" id="8"/>
            <p:cNvSpPr/>
            <p:nvPr/>
          </p:nvSpPr>
          <p:spPr>
            <a:xfrm flipH="false" flipV="false" rot="0">
              <a:off x="0" y="0"/>
              <a:ext cx="2253443" cy="625596"/>
            </a:xfrm>
            <a:custGeom>
              <a:avLst/>
              <a:gdLst/>
              <a:ahLst/>
              <a:cxnLst/>
              <a:rect r="r" b="b" t="t" l="l"/>
              <a:pathLst>
                <a:path h="625596" w="2253443">
                  <a:moveTo>
                    <a:pt x="46147" y="0"/>
                  </a:moveTo>
                  <a:lnTo>
                    <a:pt x="2207296" y="0"/>
                  </a:lnTo>
                  <a:cubicBezTo>
                    <a:pt x="2232782" y="0"/>
                    <a:pt x="2253443" y="20661"/>
                    <a:pt x="2253443" y="46147"/>
                  </a:cubicBezTo>
                  <a:lnTo>
                    <a:pt x="2253443" y="579448"/>
                  </a:lnTo>
                  <a:cubicBezTo>
                    <a:pt x="2253443" y="604935"/>
                    <a:pt x="2232782" y="625596"/>
                    <a:pt x="2207296" y="625596"/>
                  </a:cubicBezTo>
                  <a:lnTo>
                    <a:pt x="46147" y="625596"/>
                  </a:lnTo>
                  <a:cubicBezTo>
                    <a:pt x="20661" y="625596"/>
                    <a:pt x="0" y="604935"/>
                    <a:pt x="0" y="579448"/>
                  </a:cubicBezTo>
                  <a:lnTo>
                    <a:pt x="0" y="46147"/>
                  </a:lnTo>
                  <a:cubicBezTo>
                    <a:pt x="0" y="20661"/>
                    <a:pt x="20661" y="0"/>
                    <a:pt x="46147" y="0"/>
                  </a:cubicBezTo>
                  <a:close/>
                </a:path>
              </a:pathLst>
            </a:custGeom>
            <a:ln w="38100" cap="rnd">
              <a:solidFill>
                <a:srgbClr val="E3010F">
                  <a:alpha val="29804"/>
                </a:srgbClr>
              </a:solidFill>
              <a:prstDash val="solid"/>
              <a:round/>
            </a:ln>
          </p:spPr>
        </p:sp>
        <p:sp>
          <p:nvSpPr>
            <p:cNvPr name="TextBox 9" id="9"/>
            <p:cNvSpPr txBox="true"/>
            <p:nvPr/>
          </p:nvSpPr>
          <p:spPr>
            <a:xfrm>
              <a:off x="0" y="-47625"/>
              <a:ext cx="2253443" cy="673221"/>
            </a:xfrm>
            <a:prstGeom prst="rect">
              <a:avLst/>
            </a:prstGeom>
          </p:spPr>
          <p:txBody>
            <a:bodyPr anchor="ctr" rtlCol="false" tIns="50800" lIns="50800" bIns="50800" rIns="50800"/>
            <a:lstStyle/>
            <a:p>
              <a:pPr algn="ctr">
                <a:lnSpc>
                  <a:spcPts val="3499"/>
                </a:lnSpc>
              </a:pPr>
            </a:p>
          </p:txBody>
        </p:sp>
      </p:grpSp>
      <p:grpSp>
        <p:nvGrpSpPr>
          <p:cNvPr name="Group 10" id="10"/>
          <p:cNvGrpSpPr/>
          <p:nvPr/>
        </p:nvGrpSpPr>
        <p:grpSpPr>
          <a:xfrm rot="0">
            <a:off x="9255442" y="2534262"/>
            <a:ext cx="8556042" cy="2375309"/>
            <a:chOff x="0" y="0"/>
            <a:chExt cx="2253443" cy="625596"/>
          </a:xfrm>
        </p:grpSpPr>
        <p:sp>
          <p:nvSpPr>
            <p:cNvPr name="Freeform 11" id="11"/>
            <p:cNvSpPr/>
            <p:nvPr/>
          </p:nvSpPr>
          <p:spPr>
            <a:xfrm flipH="false" flipV="false" rot="0">
              <a:off x="0" y="0"/>
              <a:ext cx="2253443" cy="625596"/>
            </a:xfrm>
            <a:custGeom>
              <a:avLst/>
              <a:gdLst/>
              <a:ahLst/>
              <a:cxnLst/>
              <a:rect r="r" b="b" t="t" l="l"/>
              <a:pathLst>
                <a:path h="625596" w="2253443">
                  <a:moveTo>
                    <a:pt x="46147" y="0"/>
                  </a:moveTo>
                  <a:lnTo>
                    <a:pt x="2207296" y="0"/>
                  </a:lnTo>
                  <a:cubicBezTo>
                    <a:pt x="2232782" y="0"/>
                    <a:pt x="2253443" y="20661"/>
                    <a:pt x="2253443" y="46147"/>
                  </a:cubicBezTo>
                  <a:lnTo>
                    <a:pt x="2253443" y="579448"/>
                  </a:lnTo>
                  <a:cubicBezTo>
                    <a:pt x="2253443" y="604935"/>
                    <a:pt x="2232782" y="625596"/>
                    <a:pt x="2207296" y="625596"/>
                  </a:cubicBezTo>
                  <a:lnTo>
                    <a:pt x="46147" y="625596"/>
                  </a:lnTo>
                  <a:cubicBezTo>
                    <a:pt x="20661" y="625596"/>
                    <a:pt x="0" y="604935"/>
                    <a:pt x="0" y="579448"/>
                  </a:cubicBezTo>
                  <a:lnTo>
                    <a:pt x="0" y="46147"/>
                  </a:lnTo>
                  <a:cubicBezTo>
                    <a:pt x="0" y="20661"/>
                    <a:pt x="20661" y="0"/>
                    <a:pt x="46147" y="0"/>
                  </a:cubicBezTo>
                  <a:close/>
                </a:path>
              </a:pathLst>
            </a:custGeom>
            <a:ln w="38100" cap="rnd">
              <a:solidFill>
                <a:srgbClr val="E3010F">
                  <a:alpha val="29804"/>
                </a:srgbClr>
              </a:solidFill>
              <a:prstDash val="solid"/>
              <a:round/>
            </a:ln>
          </p:spPr>
        </p:sp>
        <p:sp>
          <p:nvSpPr>
            <p:cNvPr name="TextBox 12" id="12"/>
            <p:cNvSpPr txBox="true"/>
            <p:nvPr/>
          </p:nvSpPr>
          <p:spPr>
            <a:xfrm>
              <a:off x="0" y="-47625"/>
              <a:ext cx="2253443" cy="673221"/>
            </a:xfrm>
            <a:prstGeom prst="rect">
              <a:avLst/>
            </a:prstGeom>
          </p:spPr>
          <p:txBody>
            <a:bodyPr anchor="ctr" rtlCol="false" tIns="50800" lIns="50800" bIns="50800" rIns="50800"/>
            <a:lstStyle/>
            <a:p>
              <a:pPr algn="ctr">
                <a:lnSpc>
                  <a:spcPts val="3499"/>
                </a:lnSpc>
              </a:pPr>
            </a:p>
          </p:txBody>
        </p:sp>
      </p:grpSp>
      <p:grpSp>
        <p:nvGrpSpPr>
          <p:cNvPr name="Group 13" id="13"/>
          <p:cNvGrpSpPr/>
          <p:nvPr/>
        </p:nvGrpSpPr>
        <p:grpSpPr>
          <a:xfrm rot="0">
            <a:off x="431879" y="7756934"/>
            <a:ext cx="8556042" cy="2375309"/>
            <a:chOff x="0" y="0"/>
            <a:chExt cx="2253443" cy="625596"/>
          </a:xfrm>
        </p:grpSpPr>
        <p:sp>
          <p:nvSpPr>
            <p:cNvPr name="Freeform 14" id="14"/>
            <p:cNvSpPr/>
            <p:nvPr/>
          </p:nvSpPr>
          <p:spPr>
            <a:xfrm flipH="false" flipV="false" rot="0">
              <a:off x="0" y="0"/>
              <a:ext cx="2253443" cy="625596"/>
            </a:xfrm>
            <a:custGeom>
              <a:avLst/>
              <a:gdLst/>
              <a:ahLst/>
              <a:cxnLst/>
              <a:rect r="r" b="b" t="t" l="l"/>
              <a:pathLst>
                <a:path h="625596" w="2253443">
                  <a:moveTo>
                    <a:pt x="46147" y="0"/>
                  </a:moveTo>
                  <a:lnTo>
                    <a:pt x="2207296" y="0"/>
                  </a:lnTo>
                  <a:cubicBezTo>
                    <a:pt x="2232782" y="0"/>
                    <a:pt x="2253443" y="20661"/>
                    <a:pt x="2253443" y="46147"/>
                  </a:cubicBezTo>
                  <a:lnTo>
                    <a:pt x="2253443" y="579448"/>
                  </a:lnTo>
                  <a:cubicBezTo>
                    <a:pt x="2253443" y="604935"/>
                    <a:pt x="2232782" y="625596"/>
                    <a:pt x="2207296" y="625596"/>
                  </a:cubicBezTo>
                  <a:lnTo>
                    <a:pt x="46147" y="625596"/>
                  </a:lnTo>
                  <a:cubicBezTo>
                    <a:pt x="20661" y="625596"/>
                    <a:pt x="0" y="604935"/>
                    <a:pt x="0" y="579448"/>
                  </a:cubicBezTo>
                  <a:lnTo>
                    <a:pt x="0" y="46147"/>
                  </a:lnTo>
                  <a:cubicBezTo>
                    <a:pt x="0" y="20661"/>
                    <a:pt x="20661" y="0"/>
                    <a:pt x="46147" y="0"/>
                  </a:cubicBezTo>
                  <a:close/>
                </a:path>
              </a:pathLst>
            </a:custGeom>
            <a:ln w="38100" cap="rnd">
              <a:solidFill>
                <a:srgbClr val="E3010F">
                  <a:alpha val="29804"/>
                </a:srgbClr>
              </a:solidFill>
              <a:prstDash val="solid"/>
              <a:round/>
            </a:ln>
          </p:spPr>
        </p:sp>
        <p:sp>
          <p:nvSpPr>
            <p:cNvPr name="TextBox 15" id="15"/>
            <p:cNvSpPr txBox="true"/>
            <p:nvPr/>
          </p:nvSpPr>
          <p:spPr>
            <a:xfrm>
              <a:off x="0" y="-47625"/>
              <a:ext cx="2253443" cy="673221"/>
            </a:xfrm>
            <a:prstGeom prst="rect">
              <a:avLst/>
            </a:prstGeom>
          </p:spPr>
          <p:txBody>
            <a:bodyPr anchor="ctr" rtlCol="false" tIns="50800" lIns="50800" bIns="50800" rIns="50800"/>
            <a:lstStyle/>
            <a:p>
              <a:pPr algn="ctr">
                <a:lnSpc>
                  <a:spcPts val="3499"/>
                </a:lnSpc>
              </a:pPr>
            </a:p>
          </p:txBody>
        </p:sp>
      </p:grpSp>
      <p:grpSp>
        <p:nvGrpSpPr>
          <p:cNvPr name="Group 16" id="16"/>
          <p:cNvGrpSpPr/>
          <p:nvPr/>
        </p:nvGrpSpPr>
        <p:grpSpPr>
          <a:xfrm rot="0">
            <a:off x="9255442" y="5143500"/>
            <a:ext cx="8556042" cy="2375309"/>
            <a:chOff x="0" y="0"/>
            <a:chExt cx="2253443" cy="625596"/>
          </a:xfrm>
        </p:grpSpPr>
        <p:sp>
          <p:nvSpPr>
            <p:cNvPr name="Freeform 17" id="17"/>
            <p:cNvSpPr/>
            <p:nvPr/>
          </p:nvSpPr>
          <p:spPr>
            <a:xfrm flipH="false" flipV="false" rot="0">
              <a:off x="0" y="0"/>
              <a:ext cx="2253443" cy="625596"/>
            </a:xfrm>
            <a:custGeom>
              <a:avLst/>
              <a:gdLst/>
              <a:ahLst/>
              <a:cxnLst/>
              <a:rect r="r" b="b" t="t" l="l"/>
              <a:pathLst>
                <a:path h="625596" w="2253443">
                  <a:moveTo>
                    <a:pt x="46147" y="0"/>
                  </a:moveTo>
                  <a:lnTo>
                    <a:pt x="2207296" y="0"/>
                  </a:lnTo>
                  <a:cubicBezTo>
                    <a:pt x="2232782" y="0"/>
                    <a:pt x="2253443" y="20661"/>
                    <a:pt x="2253443" y="46147"/>
                  </a:cubicBezTo>
                  <a:lnTo>
                    <a:pt x="2253443" y="579448"/>
                  </a:lnTo>
                  <a:cubicBezTo>
                    <a:pt x="2253443" y="604935"/>
                    <a:pt x="2232782" y="625596"/>
                    <a:pt x="2207296" y="625596"/>
                  </a:cubicBezTo>
                  <a:lnTo>
                    <a:pt x="46147" y="625596"/>
                  </a:lnTo>
                  <a:cubicBezTo>
                    <a:pt x="20661" y="625596"/>
                    <a:pt x="0" y="604935"/>
                    <a:pt x="0" y="579448"/>
                  </a:cubicBezTo>
                  <a:lnTo>
                    <a:pt x="0" y="46147"/>
                  </a:lnTo>
                  <a:cubicBezTo>
                    <a:pt x="0" y="20661"/>
                    <a:pt x="20661" y="0"/>
                    <a:pt x="46147" y="0"/>
                  </a:cubicBezTo>
                  <a:close/>
                </a:path>
              </a:pathLst>
            </a:custGeom>
            <a:ln w="38100" cap="rnd">
              <a:solidFill>
                <a:srgbClr val="E3010F">
                  <a:alpha val="29804"/>
                </a:srgbClr>
              </a:solidFill>
              <a:prstDash val="solid"/>
              <a:round/>
            </a:ln>
          </p:spPr>
        </p:sp>
        <p:sp>
          <p:nvSpPr>
            <p:cNvPr name="TextBox 18" id="18"/>
            <p:cNvSpPr txBox="true"/>
            <p:nvPr/>
          </p:nvSpPr>
          <p:spPr>
            <a:xfrm>
              <a:off x="0" y="-47625"/>
              <a:ext cx="2253443" cy="673221"/>
            </a:xfrm>
            <a:prstGeom prst="rect">
              <a:avLst/>
            </a:prstGeom>
          </p:spPr>
          <p:txBody>
            <a:bodyPr anchor="ctr" rtlCol="false" tIns="50800" lIns="50800" bIns="50800" rIns="50800"/>
            <a:lstStyle/>
            <a:p>
              <a:pPr algn="ctr">
                <a:lnSpc>
                  <a:spcPts val="3499"/>
                </a:lnSpc>
              </a:pPr>
            </a:p>
          </p:txBody>
        </p:sp>
      </p:grpSp>
      <p:grpSp>
        <p:nvGrpSpPr>
          <p:cNvPr name="Group 19" id="19"/>
          <p:cNvGrpSpPr/>
          <p:nvPr/>
        </p:nvGrpSpPr>
        <p:grpSpPr>
          <a:xfrm rot="0">
            <a:off x="587958" y="5143500"/>
            <a:ext cx="8556042" cy="2375309"/>
            <a:chOff x="0" y="0"/>
            <a:chExt cx="2253443" cy="625596"/>
          </a:xfrm>
        </p:grpSpPr>
        <p:sp>
          <p:nvSpPr>
            <p:cNvPr name="Freeform 20" id="20"/>
            <p:cNvSpPr/>
            <p:nvPr/>
          </p:nvSpPr>
          <p:spPr>
            <a:xfrm flipH="false" flipV="false" rot="0">
              <a:off x="0" y="0"/>
              <a:ext cx="2253443" cy="625596"/>
            </a:xfrm>
            <a:custGeom>
              <a:avLst/>
              <a:gdLst/>
              <a:ahLst/>
              <a:cxnLst/>
              <a:rect r="r" b="b" t="t" l="l"/>
              <a:pathLst>
                <a:path h="625596" w="2253443">
                  <a:moveTo>
                    <a:pt x="46147" y="0"/>
                  </a:moveTo>
                  <a:lnTo>
                    <a:pt x="2207296" y="0"/>
                  </a:lnTo>
                  <a:cubicBezTo>
                    <a:pt x="2232782" y="0"/>
                    <a:pt x="2253443" y="20661"/>
                    <a:pt x="2253443" y="46147"/>
                  </a:cubicBezTo>
                  <a:lnTo>
                    <a:pt x="2253443" y="579448"/>
                  </a:lnTo>
                  <a:cubicBezTo>
                    <a:pt x="2253443" y="604935"/>
                    <a:pt x="2232782" y="625596"/>
                    <a:pt x="2207296" y="625596"/>
                  </a:cubicBezTo>
                  <a:lnTo>
                    <a:pt x="46147" y="625596"/>
                  </a:lnTo>
                  <a:cubicBezTo>
                    <a:pt x="20661" y="625596"/>
                    <a:pt x="0" y="604935"/>
                    <a:pt x="0" y="579448"/>
                  </a:cubicBezTo>
                  <a:lnTo>
                    <a:pt x="0" y="46147"/>
                  </a:lnTo>
                  <a:cubicBezTo>
                    <a:pt x="0" y="20661"/>
                    <a:pt x="20661" y="0"/>
                    <a:pt x="46147" y="0"/>
                  </a:cubicBezTo>
                  <a:close/>
                </a:path>
              </a:pathLst>
            </a:custGeom>
            <a:ln w="38100" cap="rnd">
              <a:solidFill>
                <a:srgbClr val="E3010F">
                  <a:alpha val="29804"/>
                </a:srgbClr>
              </a:solidFill>
              <a:prstDash val="solid"/>
              <a:round/>
            </a:ln>
          </p:spPr>
        </p:sp>
        <p:sp>
          <p:nvSpPr>
            <p:cNvPr name="TextBox 21" id="21"/>
            <p:cNvSpPr txBox="true"/>
            <p:nvPr/>
          </p:nvSpPr>
          <p:spPr>
            <a:xfrm>
              <a:off x="0" y="-47625"/>
              <a:ext cx="2253443" cy="673221"/>
            </a:xfrm>
            <a:prstGeom prst="rect">
              <a:avLst/>
            </a:prstGeom>
          </p:spPr>
          <p:txBody>
            <a:bodyPr anchor="ctr" rtlCol="false" tIns="50800" lIns="50800" bIns="50800" rIns="50800"/>
            <a:lstStyle/>
            <a:p>
              <a:pPr algn="ctr">
                <a:lnSpc>
                  <a:spcPts val="3499"/>
                </a:lnSpc>
              </a:pPr>
            </a:p>
          </p:txBody>
        </p:sp>
      </p:grpSp>
      <p:sp>
        <p:nvSpPr>
          <p:cNvPr name="TextBox 22" id="22"/>
          <p:cNvSpPr txBox="true"/>
          <p:nvPr/>
        </p:nvSpPr>
        <p:spPr>
          <a:xfrm rot="0">
            <a:off x="431879" y="2448537"/>
            <a:ext cx="8556042" cy="755015"/>
          </a:xfrm>
          <a:prstGeom prst="rect">
            <a:avLst/>
          </a:prstGeom>
        </p:spPr>
        <p:txBody>
          <a:bodyPr anchor="t" rtlCol="false" tIns="0" lIns="0" bIns="0" rIns="0">
            <a:spAutoFit/>
          </a:bodyPr>
          <a:lstStyle/>
          <a:p>
            <a:pPr algn="ctr">
              <a:lnSpc>
                <a:spcPts val="6160"/>
              </a:lnSpc>
            </a:pPr>
          </a:p>
        </p:txBody>
      </p:sp>
      <p:sp>
        <p:nvSpPr>
          <p:cNvPr name="TextBox 23" id="23"/>
          <p:cNvSpPr txBox="true"/>
          <p:nvPr/>
        </p:nvSpPr>
        <p:spPr>
          <a:xfrm rot="0">
            <a:off x="431879" y="7937909"/>
            <a:ext cx="8556042" cy="1377314"/>
          </a:xfrm>
          <a:prstGeom prst="rect">
            <a:avLst/>
          </a:prstGeom>
        </p:spPr>
        <p:txBody>
          <a:bodyPr anchor="t" rtlCol="false" tIns="0" lIns="0" bIns="0" rIns="0">
            <a:spAutoFit/>
          </a:bodyPr>
          <a:lstStyle/>
          <a:p>
            <a:pPr algn="ctr">
              <a:lnSpc>
                <a:spcPts val="4340"/>
              </a:lnSpc>
            </a:pPr>
            <a:r>
              <a:rPr lang="en-US" sz="3100" b="true">
                <a:solidFill>
                  <a:srgbClr val="000000"/>
                </a:solidFill>
                <a:latin typeface="Canva Sans Bold"/>
                <a:ea typeface="Canva Sans Bold"/>
                <a:cs typeface="Canva Sans Bold"/>
                <a:sym typeface="Canva Sans Bold"/>
              </a:rPr>
              <a:t>Nedirbantiems, socialinę pašalpą gaunantiems asmenims</a:t>
            </a:r>
          </a:p>
          <a:p>
            <a:pPr algn="ctr">
              <a:lnSpc>
                <a:spcPts val="2380"/>
              </a:lnSpc>
            </a:pPr>
          </a:p>
        </p:txBody>
      </p:sp>
      <p:sp>
        <p:nvSpPr>
          <p:cNvPr name="TextBox 24" id="24"/>
          <p:cNvSpPr txBox="true"/>
          <p:nvPr/>
        </p:nvSpPr>
        <p:spPr>
          <a:xfrm rot="0">
            <a:off x="9255442" y="2801321"/>
            <a:ext cx="8556042" cy="755015"/>
          </a:xfrm>
          <a:prstGeom prst="rect">
            <a:avLst/>
          </a:prstGeom>
        </p:spPr>
        <p:txBody>
          <a:bodyPr anchor="t" rtlCol="false" tIns="0" lIns="0" bIns="0" rIns="0">
            <a:spAutoFit/>
          </a:bodyPr>
          <a:lstStyle/>
          <a:p>
            <a:pPr algn="ctr">
              <a:lnSpc>
                <a:spcPts val="6160"/>
              </a:lnSpc>
            </a:pPr>
            <a:r>
              <a:rPr lang="en-US" sz="4400" b="true">
                <a:solidFill>
                  <a:srgbClr val="000000"/>
                </a:solidFill>
                <a:latin typeface="Canva Sans Bold"/>
                <a:ea typeface="Canva Sans Bold"/>
                <a:cs typeface="Canva Sans Bold"/>
                <a:sym typeface="Canva Sans Bold"/>
              </a:rPr>
              <a:t>Seneliams</a:t>
            </a:r>
          </a:p>
        </p:txBody>
      </p:sp>
      <p:sp>
        <p:nvSpPr>
          <p:cNvPr name="TextBox 25" id="25"/>
          <p:cNvSpPr txBox="true"/>
          <p:nvPr/>
        </p:nvSpPr>
        <p:spPr>
          <a:xfrm rot="0">
            <a:off x="9144000" y="5453584"/>
            <a:ext cx="9032558" cy="755015"/>
          </a:xfrm>
          <a:prstGeom prst="rect">
            <a:avLst/>
          </a:prstGeom>
        </p:spPr>
        <p:txBody>
          <a:bodyPr anchor="t" rtlCol="false" tIns="0" lIns="0" bIns="0" rIns="0">
            <a:spAutoFit/>
          </a:bodyPr>
          <a:lstStyle/>
          <a:p>
            <a:pPr algn="ctr">
              <a:lnSpc>
                <a:spcPts val="6160"/>
              </a:lnSpc>
            </a:pPr>
            <a:r>
              <a:rPr lang="en-US" sz="4400" b="true">
                <a:solidFill>
                  <a:srgbClr val="000000"/>
                </a:solidFill>
                <a:latin typeface="Canva Sans Bold"/>
                <a:ea typeface="Canva Sans Bold"/>
                <a:cs typeface="Canva Sans Bold"/>
                <a:sym typeface="Canva Sans Bold"/>
              </a:rPr>
              <a:t>Negalią turintiems asmenims</a:t>
            </a:r>
          </a:p>
        </p:txBody>
      </p:sp>
      <p:sp>
        <p:nvSpPr>
          <p:cNvPr name="TextBox 26" id="26"/>
          <p:cNvSpPr txBox="true"/>
          <p:nvPr/>
        </p:nvSpPr>
        <p:spPr>
          <a:xfrm rot="0">
            <a:off x="431879" y="5319145"/>
            <a:ext cx="8556042" cy="1180464"/>
          </a:xfrm>
          <a:prstGeom prst="rect">
            <a:avLst/>
          </a:prstGeom>
        </p:spPr>
        <p:txBody>
          <a:bodyPr anchor="t" rtlCol="false" tIns="0" lIns="0" bIns="0" rIns="0">
            <a:spAutoFit/>
          </a:bodyPr>
          <a:lstStyle/>
          <a:p>
            <a:pPr algn="ctr">
              <a:lnSpc>
                <a:spcPts val="4760"/>
              </a:lnSpc>
            </a:pPr>
            <a:r>
              <a:rPr lang="en-US" sz="3400" b="true">
                <a:solidFill>
                  <a:srgbClr val="000000"/>
                </a:solidFill>
                <a:latin typeface="Canva Sans Bold"/>
                <a:ea typeface="Canva Sans Bold"/>
                <a:cs typeface="Canva Sans Bold"/>
                <a:sym typeface="Canva Sans Bold"/>
              </a:rPr>
              <a:t>Priklausomybėmis sergantiems asmenims</a:t>
            </a:r>
          </a:p>
        </p:txBody>
      </p:sp>
      <p:sp>
        <p:nvSpPr>
          <p:cNvPr name="TextBox 27" id="27"/>
          <p:cNvSpPr txBox="true"/>
          <p:nvPr/>
        </p:nvSpPr>
        <p:spPr>
          <a:xfrm rot="0">
            <a:off x="431879" y="3555066"/>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503</a:t>
            </a:r>
          </a:p>
        </p:txBody>
      </p:sp>
      <p:sp>
        <p:nvSpPr>
          <p:cNvPr name="TextBox 28" id="28"/>
          <p:cNvSpPr txBox="true"/>
          <p:nvPr/>
        </p:nvSpPr>
        <p:spPr>
          <a:xfrm rot="0">
            <a:off x="9382258" y="3484244"/>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1149</a:t>
            </a:r>
          </a:p>
        </p:txBody>
      </p:sp>
      <p:sp>
        <p:nvSpPr>
          <p:cNvPr name="TextBox 29" id="29"/>
          <p:cNvSpPr txBox="true"/>
          <p:nvPr/>
        </p:nvSpPr>
        <p:spPr>
          <a:xfrm rot="0">
            <a:off x="9382258" y="6208599"/>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391</a:t>
            </a:r>
          </a:p>
        </p:txBody>
      </p:sp>
      <p:sp>
        <p:nvSpPr>
          <p:cNvPr name="TextBox 30" id="30"/>
          <p:cNvSpPr txBox="true"/>
          <p:nvPr/>
        </p:nvSpPr>
        <p:spPr>
          <a:xfrm rot="0">
            <a:off x="431879" y="6440578"/>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98</a:t>
            </a:r>
          </a:p>
        </p:txBody>
      </p:sp>
      <p:sp>
        <p:nvSpPr>
          <p:cNvPr name="TextBox 31" id="31"/>
          <p:cNvSpPr txBox="true"/>
          <p:nvPr/>
        </p:nvSpPr>
        <p:spPr>
          <a:xfrm rot="0">
            <a:off x="431879" y="2801321"/>
            <a:ext cx="8556042" cy="755015"/>
          </a:xfrm>
          <a:prstGeom prst="rect">
            <a:avLst/>
          </a:prstGeom>
        </p:spPr>
        <p:txBody>
          <a:bodyPr anchor="t" rtlCol="false" tIns="0" lIns="0" bIns="0" rIns="0">
            <a:spAutoFit/>
          </a:bodyPr>
          <a:lstStyle/>
          <a:p>
            <a:pPr algn="ctr">
              <a:lnSpc>
                <a:spcPts val="6160"/>
              </a:lnSpc>
            </a:pPr>
            <a:r>
              <a:rPr lang="en-US" sz="4400" b="true">
                <a:solidFill>
                  <a:srgbClr val="000000"/>
                </a:solidFill>
                <a:latin typeface="Canva Sans Bold"/>
                <a:ea typeface="Canva Sans Bold"/>
                <a:cs typeface="Canva Sans Bold"/>
                <a:sym typeface="Canva Sans Bold"/>
              </a:rPr>
              <a:t>Šeimoms</a:t>
            </a:r>
          </a:p>
        </p:txBody>
      </p:sp>
      <p:grpSp>
        <p:nvGrpSpPr>
          <p:cNvPr name="Group 32" id="32"/>
          <p:cNvGrpSpPr/>
          <p:nvPr/>
        </p:nvGrpSpPr>
        <p:grpSpPr>
          <a:xfrm rot="0">
            <a:off x="9382258" y="7756934"/>
            <a:ext cx="8429226" cy="2375309"/>
            <a:chOff x="0" y="0"/>
            <a:chExt cx="2220043" cy="625596"/>
          </a:xfrm>
        </p:grpSpPr>
        <p:sp>
          <p:nvSpPr>
            <p:cNvPr name="Freeform 33" id="33"/>
            <p:cNvSpPr/>
            <p:nvPr/>
          </p:nvSpPr>
          <p:spPr>
            <a:xfrm flipH="false" flipV="false" rot="0">
              <a:off x="0" y="0"/>
              <a:ext cx="2220043" cy="625596"/>
            </a:xfrm>
            <a:custGeom>
              <a:avLst/>
              <a:gdLst/>
              <a:ahLst/>
              <a:cxnLst/>
              <a:rect r="r" b="b" t="t" l="l"/>
              <a:pathLst>
                <a:path h="625596" w="2220043">
                  <a:moveTo>
                    <a:pt x="46842" y="0"/>
                  </a:moveTo>
                  <a:lnTo>
                    <a:pt x="2173202" y="0"/>
                  </a:lnTo>
                  <a:cubicBezTo>
                    <a:pt x="2199072" y="0"/>
                    <a:pt x="2220043" y="20972"/>
                    <a:pt x="2220043" y="46842"/>
                  </a:cubicBezTo>
                  <a:lnTo>
                    <a:pt x="2220043" y="578754"/>
                  </a:lnTo>
                  <a:cubicBezTo>
                    <a:pt x="2220043" y="604624"/>
                    <a:pt x="2199072" y="625596"/>
                    <a:pt x="2173202" y="625596"/>
                  </a:cubicBezTo>
                  <a:lnTo>
                    <a:pt x="46842" y="625596"/>
                  </a:lnTo>
                  <a:cubicBezTo>
                    <a:pt x="20972" y="625596"/>
                    <a:pt x="0" y="604624"/>
                    <a:pt x="0" y="578754"/>
                  </a:cubicBezTo>
                  <a:lnTo>
                    <a:pt x="0" y="46842"/>
                  </a:lnTo>
                  <a:cubicBezTo>
                    <a:pt x="0" y="20972"/>
                    <a:pt x="20972" y="0"/>
                    <a:pt x="46842" y="0"/>
                  </a:cubicBezTo>
                  <a:close/>
                </a:path>
              </a:pathLst>
            </a:custGeom>
            <a:ln w="38100" cap="rnd">
              <a:solidFill>
                <a:srgbClr val="E3010F">
                  <a:alpha val="29804"/>
                </a:srgbClr>
              </a:solidFill>
              <a:prstDash val="solid"/>
              <a:round/>
            </a:ln>
          </p:spPr>
        </p:sp>
        <p:sp>
          <p:nvSpPr>
            <p:cNvPr name="TextBox 34" id="34"/>
            <p:cNvSpPr txBox="true"/>
            <p:nvPr/>
          </p:nvSpPr>
          <p:spPr>
            <a:xfrm>
              <a:off x="0" y="-47625"/>
              <a:ext cx="2220043" cy="673221"/>
            </a:xfrm>
            <a:prstGeom prst="rect">
              <a:avLst/>
            </a:prstGeom>
          </p:spPr>
          <p:txBody>
            <a:bodyPr anchor="ctr" rtlCol="false" tIns="50800" lIns="50800" bIns="50800" rIns="50800"/>
            <a:lstStyle/>
            <a:p>
              <a:pPr algn="ctr">
                <a:lnSpc>
                  <a:spcPts val="3499"/>
                </a:lnSpc>
              </a:pPr>
            </a:p>
          </p:txBody>
        </p:sp>
      </p:grpSp>
      <p:sp>
        <p:nvSpPr>
          <p:cNvPr name="TextBox 35" id="35"/>
          <p:cNvSpPr txBox="true"/>
          <p:nvPr/>
        </p:nvSpPr>
        <p:spPr>
          <a:xfrm rot="0">
            <a:off x="9144000" y="7900126"/>
            <a:ext cx="8556042" cy="755015"/>
          </a:xfrm>
          <a:prstGeom prst="rect">
            <a:avLst/>
          </a:prstGeom>
        </p:spPr>
        <p:txBody>
          <a:bodyPr anchor="t" rtlCol="false" tIns="0" lIns="0" bIns="0" rIns="0">
            <a:spAutoFit/>
          </a:bodyPr>
          <a:lstStyle/>
          <a:p>
            <a:pPr algn="ctr">
              <a:lnSpc>
                <a:spcPts val="6160"/>
              </a:lnSpc>
            </a:pPr>
            <a:r>
              <a:rPr lang="en-US" sz="4400" b="true">
                <a:solidFill>
                  <a:srgbClr val="000000"/>
                </a:solidFill>
                <a:latin typeface="Canva Sans Bold"/>
                <a:ea typeface="Canva Sans Bold"/>
                <a:cs typeface="Canva Sans Bold"/>
                <a:sym typeface="Canva Sans Bold"/>
              </a:rPr>
              <a:t>Vaikams</a:t>
            </a:r>
          </a:p>
        </p:txBody>
      </p:sp>
      <p:sp>
        <p:nvSpPr>
          <p:cNvPr name="TextBox 36" id="36"/>
          <p:cNvSpPr txBox="true"/>
          <p:nvPr/>
        </p:nvSpPr>
        <p:spPr>
          <a:xfrm rot="0">
            <a:off x="9144000" y="8657272"/>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566</a:t>
            </a:r>
          </a:p>
        </p:txBody>
      </p:sp>
      <p:sp>
        <p:nvSpPr>
          <p:cNvPr name="TextBox 37" id="37"/>
          <p:cNvSpPr txBox="true"/>
          <p:nvPr/>
        </p:nvSpPr>
        <p:spPr>
          <a:xfrm rot="0">
            <a:off x="431879" y="8966609"/>
            <a:ext cx="8556042" cy="1078231"/>
          </a:xfrm>
          <a:prstGeom prst="rect">
            <a:avLst/>
          </a:prstGeom>
        </p:spPr>
        <p:txBody>
          <a:bodyPr anchor="t" rtlCol="false" tIns="0" lIns="0" bIns="0" rIns="0">
            <a:spAutoFit/>
          </a:bodyPr>
          <a:lstStyle/>
          <a:p>
            <a:pPr algn="ctr">
              <a:lnSpc>
                <a:spcPts val="8819"/>
              </a:lnSpc>
            </a:pPr>
            <a:r>
              <a:rPr lang="en-US" sz="6299" b="true">
                <a:solidFill>
                  <a:srgbClr val="E1101D"/>
                </a:solidFill>
                <a:latin typeface="Canva Sans Bold"/>
                <a:ea typeface="Canva Sans Bold"/>
                <a:cs typeface="Canva Sans Bold"/>
                <a:sym typeface="Canva Sans Bold"/>
              </a:rPr>
              <a:t>692</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TextBox 6" id="6"/>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METAIS  PADĖJOME</a:t>
            </a:r>
          </a:p>
        </p:txBody>
      </p:sp>
      <p:sp>
        <p:nvSpPr>
          <p:cNvPr name="TextBox 7" id="7"/>
          <p:cNvSpPr txBox="true"/>
          <p:nvPr/>
        </p:nvSpPr>
        <p:spPr>
          <a:xfrm rot="0">
            <a:off x="3038822" y="1796413"/>
            <a:ext cx="11790879" cy="3347087"/>
          </a:xfrm>
          <a:prstGeom prst="rect">
            <a:avLst/>
          </a:prstGeom>
        </p:spPr>
        <p:txBody>
          <a:bodyPr anchor="t" rtlCol="false" tIns="0" lIns="0" bIns="0" rIns="0">
            <a:spAutoFit/>
          </a:bodyPr>
          <a:lstStyle/>
          <a:p>
            <a:pPr algn="ctr">
              <a:lnSpc>
                <a:spcPts val="13439"/>
              </a:lnSpc>
            </a:pPr>
            <a:r>
              <a:rPr lang="en-US" sz="9599" b="true">
                <a:solidFill>
                  <a:srgbClr val="2869CB"/>
                </a:solidFill>
                <a:latin typeface="Canva Sans Bold"/>
                <a:ea typeface="Canva Sans Bold"/>
                <a:cs typeface="Canva Sans Bold"/>
                <a:sym typeface="Canva Sans Bold"/>
              </a:rPr>
              <a:t>Ukrainai ir jos</a:t>
            </a:r>
            <a:r>
              <a:rPr lang="en-US" sz="9599" b="true">
                <a:solidFill>
                  <a:srgbClr val="000000"/>
                </a:solidFill>
                <a:latin typeface="Canva Sans Bold"/>
                <a:ea typeface="Canva Sans Bold"/>
                <a:cs typeface="Canva Sans Bold"/>
                <a:sym typeface="Canva Sans Bold"/>
              </a:rPr>
              <a:t> </a:t>
            </a:r>
            <a:r>
              <a:rPr lang="en-US" sz="9599" b="true">
                <a:solidFill>
                  <a:srgbClr val="FAFF00"/>
                </a:solidFill>
                <a:latin typeface="Canva Sans Bold"/>
                <a:ea typeface="Canva Sans Bold"/>
                <a:cs typeface="Canva Sans Bold"/>
                <a:sym typeface="Canva Sans Bold"/>
              </a:rPr>
              <a:t>žmonėms</a:t>
            </a:r>
          </a:p>
        </p:txBody>
      </p:sp>
      <p:sp>
        <p:nvSpPr>
          <p:cNvPr name="TextBox 8" id="8"/>
          <p:cNvSpPr txBox="true"/>
          <p:nvPr/>
        </p:nvSpPr>
        <p:spPr>
          <a:xfrm rot="0">
            <a:off x="635985" y="7292389"/>
            <a:ext cx="16623315" cy="2734308"/>
          </a:xfrm>
          <a:prstGeom prst="rect">
            <a:avLst/>
          </a:prstGeom>
        </p:spPr>
        <p:txBody>
          <a:bodyPr anchor="t" rtlCol="false" tIns="0" lIns="0" bIns="0" rIns="0">
            <a:spAutoFit/>
          </a:bodyPr>
          <a:lstStyle/>
          <a:p>
            <a:pPr algn="ctr">
              <a:lnSpc>
                <a:spcPts val="3640"/>
              </a:lnSpc>
            </a:pPr>
            <a:r>
              <a:rPr lang="en-US" sz="2600">
                <a:solidFill>
                  <a:srgbClr val="000000"/>
                </a:solidFill>
                <a:latin typeface="Canva Sans"/>
                <a:ea typeface="Canva Sans"/>
                <a:cs typeface="Canva Sans"/>
                <a:sym typeface="Canva Sans"/>
              </a:rPr>
              <a:t>Telšių vyskupijoje veikia 10 humanitarinės pagalbos Ukrainos karo pabėgėliams centrų: Plungėje, Klaipėdoje, Palangoje, Švėkšnoje, Akmenėje, Šilutėje, Šilalėje, Telšiuose, Pagėgiuose, Gargžduose.</a:t>
            </a:r>
          </a:p>
          <a:p>
            <a:pPr algn="ctr">
              <a:lnSpc>
                <a:spcPts val="3640"/>
              </a:lnSpc>
            </a:pPr>
          </a:p>
          <a:p>
            <a:pPr algn="ctr">
              <a:lnSpc>
                <a:spcPts val="3640"/>
              </a:lnSpc>
            </a:pPr>
            <a:r>
              <a:rPr lang="en-US" sz="2600" u="sng">
                <a:solidFill>
                  <a:srgbClr val="000000"/>
                </a:solidFill>
                <a:latin typeface="Canva Sans"/>
                <a:ea typeface="Canva Sans"/>
                <a:cs typeface="Canva Sans"/>
                <a:sym typeface="Canva Sans"/>
                <a:hlinkClick r:id="rId3" tooltip="https://www.telsiucaritas.lt/"/>
              </a:rPr>
              <a:t>Telšių vyskupijos Carit</a:t>
            </a:r>
            <a:r>
              <a:rPr lang="en-US" sz="2600">
                <a:solidFill>
                  <a:srgbClr val="000000"/>
                </a:solidFill>
                <a:latin typeface="Canva Sans"/>
                <a:ea typeface="Canva Sans"/>
                <a:cs typeface="Canva Sans"/>
                <a:sym typeface="Canva Sans"/>
              </a:rPr>
              <a:t>as (</a:t>
            </a:r>
            <a:r>
              <a:rPr lang="en-US" sz="2600">
                <a:solidFill>
                  <a:srgbClr val="000000"/>
                </a:solidFill>
                <a:latin typeface="Canva Sans"/>
                <a:ea typeface="Canva Sans"/>
                <a:cs typeface="Canva Sans"/>
                <a:sym typeface="Canva Sans"/>
              </a:rPr>
              <a:t>TVC) savanoriai suteikė pagalbą ukrainiečiams daiktais, rūbais, higienos reikmenimis.</a:t>
            </a:r>
          </a:p>
          <a:p>
            <a:pPr algn="ctr">
              <a:lnSpc>
                <a:spcPts val="3640"/>
              </a:lnSpc>
            </a:pPr>
          </a:p>
        </p:txBody>
      </p:sp>
      <p:sp>
        <p:nvSpPr>
          <p:cNvPr name="TextBox 9" id="9"/>
          <p:cNvSpPr txBox="true"/>
          <p:nvPr/>
        </p:nvSpPr>
        <p:spPr>
          <a:xfrm rot="0">
            <a:off x="6838538" y="5153025"/>
            <a:ext cx="4191446" cy="1276352"/>
          </a:xfrm>
          <a:prstGeom prst="rect">
            <a:avLst/>
          </a:prstGeom>
        </p:spPr>
        <p:txBody>
          <a:bodyPr anchor="t" rtlCol="false" tIns="0" lIns="0" bIns="0" rIns="0">
            <a:spAutoFit/>
          </a:bodyPr>
          <a:lstStyle/>
          <a:p>
            <a:pPr algn="ctr">
              <a:lnSpc>
                <a:spcPts val="10499"/>
              </a:lnSpc>
            </a:pPr>
            <a:r>
              <a:rPr lang="en-US" sz="7499" b="true">
                <a:solidFill>
                  <a:srgbClr val="EC1C24"/>
                </a:solidFill>
                <a:latin typeface="Canva Sans Bold"/>
                <a:ea typeface="Canva Sans Bold"/>
                <a:cs typeface="Canva Sans Bold"/>
                <a:sym typeface="Canva Sans Bold"/>
              </a:rPr>
              <a:t>959 asm.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grpSp>
        <p:nvGrpSpPr>
          <p:cNvPr name="Group 6" id="6"/>
          <p:cNvGrpSpPr/>
          <p:nvPr/>
        </p:nvGrpSpPr>
        <p:grpSpPr>
          <a:xfrm rot="0">
            <a:off x="1332801" y="2084649"/>
            <a:ext cx="15926499" cy="7678226"/>
            <a:chOff x="0" y="0"/>
            <a:chExt cx="4194633" cy="2022249"/>
          </a:xfrm>
        </p:grpSpPr>
        <p:sp>
          <p:nvSpPr>
            <p:cNvPr name="Freeform 7" id="7"/>
            <p:cNvSpPr/>
            <p:nvPr/>
          </p:nvSpPr>
          <p:spPr>
            <a:xfrm flipH="false" flipV="false" rot="0">
              <a:off x="0" y="0"/>
              <a:ext cx="4194633" cy="2022249"/>
            </a:xfrm>
            <a:custGeom>
              <a:avLst/>
              <a:gdLst/>
              <a:ahLst/>
              <a:cxnLst/>
              <a:rect r="r" b="b" t="t" l="l"/>
              <a:pathLst>
                <a:path h="2022249" w="4194633">
                  <a:moveTo>
                    <a:pt x="24791" y="0"/>
                  </a:moveTo>
                  <a:lnTo>
                    <a:pt x="4169842" y="0"/>
                  </a:lnTo>
                  <a:cubicBezTo>
                    <a:pt x="4183534" y="0"/>
                    <a:pt x="4194633" y="11099"/>
                    <a:pt x="4194633" y="24791"/>
                  </a:cubicBezTo>
                  <a:lnTo>
                    <a:pt x="4194633" y="1997458"/>
                  </a:lnTo>
                  <a:cubicBezTo>
                    <a:pt x="4194633" y="2004033"/>
                    <a:pt x="4192022" y="2010338"/>
                    <a:pt x="4187372" y="2014988"/>
                  </a:cubicBezTo>
                  <a:cubicBezTo>
                    <a:pt x="4182723" y="2019637"/>
                    <a:pt x="4176417" y="2022249"/>
                    <a:pt x="4169842" y="2022249"/>
                  </a:cubicBezTo>
                  <a:lnTo>
                    <a:pt x="24791" y="2022249"/>
                  </a:lnTo>
                  <a:cubicBezTo>
                    <a:pt x="18216" y="2022249"/>
                    <a:pt x="11910" y="2019637"/>
                    <a:pt x="7261" y="2014988"/>
                  </a:cubicBezTo>
                  <a:cubicBezTo>
                    <a:pt x="2612" y="2010338"/>
                    <a:pt x="0" y="2004033"/>
                    <a:pt x="0" y="1997458"/>
                  </a:cubicBezTo>
                  <a:lnTo>
                    <a:pt x="0" y="24791"/>
                  </a:lnTo>
                  <a:cubicBezTo>
                    <a:pt x="0" y="18216"/>
                    <a:pt x="2612" y="11910"/>
                    <a:pt x="7261" y="7261"/>
                  </a:cubicBezTo>
                  <a:cubicBezTo>
                    <a:pt x="11910" y="2612"/>
                    <a:pt x="18216" y="0"/>
                    <a:pt x="24791" y="0"/>
                  </a:cubicBezTo>
                  <a:close/>
                </a:path>
              </a:pathLst>
            </a:custGeom>
            <a:ln w="38100" cap="rnd">
              <a:solidFill>
                <a:srgbClr val="E3010F">
                  <a:alpha val="29804"/>
                </a:srgbClr>
              </a:solidFill>
              <a:prstDash val="solid"/>
              <a:round/>
            </a:ln>
          </p:spPr>
        </p:sp>
        <p:sp>
          <p:nvSpPr>
            <p:cNvPr name="TextBox 8" id="8"/>
            <p:cNvSpPr txBox="true"/>
            <p:nvPr/>
          </p:nvSpPr>
          <p:spPr>
            <a:xfrm>
              <a:off x="0" y="-47625"/>
              <a:ext cx="4194633" cy="2069874"/>
            </a:xfrm>
            <a:prstGeom prst="rect">
              <a:avLst/>
            </a:prstGeom>
          </p:spPr>
          <p:txBody>
            <a:bodyPr anchor="ctr" rtlCol="false" tIns="50800" lIns="50800" bIns="50800" rIns="50800"/>
            <a:lstStyle/>
            <a:p>
              <a:pPr algn="ctr">
                <a:lnSpc>
                  <a:spcPts val="3499"/>
                </a:lnSpc>
              </a:pPr>
            </a:p>
          </p:txBody>
        </p:sp>
      </p:grpSp>
      <p:sp>
        <p:nvSpPr>
          <p:cNvPr name="Freeform 9" id="9"/>
          <p:cNvSpPr/>
          <p:nvPr/>
        </p:nvSpPr>
        <p:spPr>
          <a:xfrm flipH="false" flipV="false" rot="0">
            <a:off x="11016514" y="2450751"/>
            <a:ext cx="4700043" cy="3619573"/>
          </a:xfrm>
          <a:custGeom>
            <a:avLst/>
            <a:gdLst/>
            <a:ahLst/>
            <a:cxnLst/>
            <a:rect r="r" b="b" t="t" l="l"/>
            <a:pathLst>
              <a:path h="3619573" w="4700043">
                <a:moveTo>
                  <a:pt x="0" y="0"/>
                </a:moveTo>
                <a:lnTo>
                  <a:pt x="4700043" y="0"/>
                </a:lnTo>
                <a:lnTo>
                  <a:pt x="4700043" y="3619574"/>
                </a:lnTo>
                <a:lnTo>
                  <a:pt x="0" y="3619574"/>
                </a:lnTo>
                <a:lnTo>
                  <a:pt x="0" y="0"/>
                </a:lnTo>
                <a:close/>
              </a:path>
            </a:pathLst>
          </a:custGeom>
          <a:blipFill>
            <a:blip r:embed="rId3"/>
            <a:stretch>
              <a:fillRect l="0" t="0" r="0" b="0"/>
            </a:stretch>
          </a:blipFill>
        </p:spPr>
      </p:sp>
      <p:sp>
        <p:nvSpPr>
          <p:cNvPr name="Freeform 10" id="10"/>
          <p:cNvSpPr/>
          <p:nvPr/>
        </p:nvSpPr>
        <p:spPr>
          <a:xfrm flipH="false" flipV="false" rot="0">
            <a:off x="11238881" y="6236682"/>
            <a:ext cx="4255308" cy="3526193"/>
          </a:xfrm>
          <a:custGeom>
            <a:avLst/>
            <a:gdLst/>
            <a:ahLst/>
            <a:cxnLst/>
            <a:rect r="r" b="b" t="t" l="l"/>
            <a:pathLst>
              <a:path h="3526193" w="4255308">
                <a:moveTo>
                  <a:pt x="0" y="0"/>
                </a:moveTo>
                <a:lnTo>
                  <a:pt x="4255309" y="0"/>
                </a:lnTo>
                <a:lnTo>
                  <a:pt x="4255309" y="3526193"/>
                </a:lnTo>
                <a:lnTo>
                  <a:pt x="0" y="3526193"/>
                </a:lnTo>
                <a:lnTo>
                  <a:pt x="0" y="0"/>
                </a:lnTo>
                <a:close/>
              </a:path>
            </a:pathLst>
          </a:custGeom>
          <a:blipFill>
            <a:blip r:embed="rId4"/>
            <a:stretch>
              <a:fillRect l="0" t="0" r="0" b="0"/>
            </a:stretch>
          </a:blipFill>
        </p:spPr>
      </p:sp>
      <p:sp>
        <p:nvSpPr>
          <p:cNvPr name="TextBox 11" id="11"/>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METAIS  PADĖJOME</a:t>
            </a:r>
          </a:p>
        </p:txBody>
      </p:sp>
      <p:sp>
        <p:nvSpPr>
          <p:cNvPr name="TextBox 12" id="12"/>
          <p:cNvSpPr txBox="true"/>
          <p:nvPr/>
        </p:nvSpPr>
        <p:spPr>
          <a:xfrm rot="0">
            <a:off x="2905615" y="3655067"/>
            <a:ext cx="6752023" cy="4442139"/>
          </a:xfrm>
          <a:prstGeom prst="rect">
            <a:avLst/>
          </a:prstGeom>
        </p:spPr>
        <p:txBody>
          <a:bodyPr anchor="t" rtlCol="false" tIns="0" lIns="0" bIns="0" rIns="0">
            <a:spAutoFit/>
          </a:bodyPr>
          <a:lstStyle/>
          <a:p>
            <a:pPr algn="ctr">
              <a:lnSpc>
                <a:spcPts val="6548"/>
              </a:lnSpc>
            </a:pPr>
            <a:r>
              <a:rPr lang="en-US" sz="4677" b="true">
                <a:solidFill>
                  <a:srgbClr val="000000"/>
                </a:solidFill>
                <a:latin typeface="Canva Sans Bold"/>
                <a:ea typeface="Canva Sans Bold"/>
                <a:cs typeface="Canva Sans Bold"/>
                <a:sym typeface="Canva Sans Bold"/>
              </a:rPr>
              <a:t>Telšių Šv. Antano Paduviečio Caritas valgykloje per mėnesį vidutiniškai maitino </a:t>
            </a:r>
          </a:p>
          <a:p>
            <a:pPr algn="ctr">
              <a:lnSpc>
                <a:spcPts val="9193"/>
              </a:lnSpc>
            </a:pPr>
            <a:r>
              <a:rPr lang="en-US" sz="6566" b="true">
                <a:solidFill>
                  <a:srgbClr val="EC1C24"/>
                </a:solidFill>
                <a:latin typeface="Canva Sans Bold"/>
                <a:ea typeface="Canva Sans Bold"/>
                <a:cs typeface="Canva Sans Bold"/>
                <a:sym typeface="Canva Sans Bold"/>
              </a:rPr>
              <a:t>150 asm.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grpSp>
        <p:nvGrpSpPr>
          <p:cNvPr name="Group 6" id="6"/>
          <p:cNvGrpSpPr/>
          <p:nvPr/>
        </p:nvGrpSpPr>
        <p:grpSpPr>
          <a:xfrm rot="0">
            <a:off x="1625521" y="2126466"/>
            <a:ext cx="15884682" cy="7636409"/>
            <a:chOff x="0" y="0"/>
            <a:chExt cx="4183620" cy="2011235"/>
          </a:xfrm>
        </p:grpSpPr>
        <p:sp>
          <p:nvSpPr>
            <p:cNvPr name="Freeform 7" id="7"/>
            <p:cNvSpPr/>
            <p:nvPr/>
          </p:nvSpPr>
          <p:spPr>
            <a:xfrm flipH="false" flipV="false" rot="0">
              <a:off x="0" y="0"/>
              <a:ext cx="4183620" cy="2011235"/>
            </a:xfrm>
            <a:custGeom>
              <a:avLst/>
              <a:gdLst/>
              <a:ahLst/>
              <a:cxnLst/>
              <a:rect r="r" b="b" t="t" l="l"/>
              <a:pathLst>
                <a:path h="2011235" w="4183620">
                  <a:moveTo>
                    <a:pt x="24857" y="0"/>
                  </a:moveTo>
                  <a:lnTo>
                    <a:pt x="4158763" y="0"/>
                  </a:lnTo>
                  <a:cubicBezTo>
                    <a:pt x="4165356" y="0"/>
                    <a:pt x="4171678" y="2619"/>
                    <a:pt x="4176340" y="7280"/>
                  </a:cubicBezTo>
                  <a:cubicBezTo>
                    <a:pt x="4181001" y="11942"/>
                    <a:pt x="4183620" y="18264"/>
                    <a:pt x="4183620" y="24857"/>
                  </a:cubicBezTo>
                  <a:lnTo>
                    <a:pt x="4183620" y="1986379"/>
                  </a:lnTo>
                  <a:cubicBezTo>
                    <a:pt x="4183620" y="2000107"/>
                    <a:pt x="4172491" y="2011235"/>
                    <a:pt x="4158763" y="2011235"/>
                  </a:cubicBezTo>
                  <a:lnTo>
                    <a:pt x="24857" y="2011235"/>
                  </a:lnTo>
                  <a:cubicBezTo>
                    <a:pt x="18264" y="2011235"/>
                    <a:pt x="11942" y="2008617"/>
                    <a:pt x="7280" y="2003955"/>
                  </a:cubicBezTo>
                  <a:cubicBezTo>
                    <a:pt x="2619" y="1999294"/>
                    <a:pt x="0" y="1992971"/>
                    <a:pt x="0" y="1986379"/>
                  </a:cubicBezTo>
                  <a:lnTo>
                    <a:pt x="0" y="24857"/>
                  </a:lnTo>
                  <a:cubicBezTo>
                    <a:pt x="0" y="18264"/>
                    <a:pt x="2619" y="11942"/>
                    <a:pt x="7280" y="7280"/>
                  </a:cubicBezTo>
                  <a:cubicBezTo>
                    <a:pt x="11942" y="2619"/>
                    <a:pt x="18264" y="0"/>
                    <a:pt x="24857" y="0"/>
                  </a:cubicBezTo>
                  <a:close/>
                </a:path>
              </a:pathLst>
            </a:custGeom>
            <a:ln w="38100" cap="rnd">
              <a:solidFill>
                <a:srgbClr val="E3010F">
                  <a:alpha val="29804"/>
                </a:srgbClr>
              </a:solidFill>
              <a:prstDash val="solid"/>
              <a:round/>
            </a:ln>
          </p:spPr>
        </p:sp>
        <p:sp>
          <p:nvSpPr>
            <p:cNvPr name="TextBox 8" id="8"/>
            <p:cNvSpPr txBox="true"/>
            <p:nvPr/>
          </p:nvSpPr>
          <p:spPr>
            <a:xfrm>
              <a:off x="0" y="-47625"/>
              <a:ext cx="4183620" cy="2058860"/>
            </a:xfrm>
            <a:prstGeom prst="rect">
              <a:avLst/>
            </a:prstGeom>
          </p:spPr>
          <p:txBody>
            <a:bodyPr anchor="ctr" rtlCol="false" tIns="50800" lIns="50800" bIns="50800" rIns="50800"/>
            <a:lstStyle/>
            <a:p>
              <a:pPr algn="ctr">
                <a:lnSpc>
                  <a:spcPts val="3499"/>
                </a:lnSpc>
              </a:pPr>
            </a:p>
          </p:txBody>
        </p:sp>
      </p:grpSp>
      <p:sp>
        <p:nvSpPr>
          <p:cNvPr name="Freeform 9" id="9"/>
          <p:cNvSpPr/>
          <p:nvPr/>
        </p:nvSpPr>
        <p:spPr>
          <a:xfrm flipH="false" flipV="false" rot="5400000">
            <a:off x="11451056" y="3510907"/>
            <a:ext cx="5950887" cy="5163795"/>
          </a:xfrm>
          <a:custGeom>
            <a:avLst/>
            <a:gdLst/>
            <a:ahLst/>
            <a:cxnLst/>
            <a:rect r="r" b="b" t="t" l="l"/>
            <a:pathLst>
              <a:path h="5163795" w="5950887">
                <a:moveTo>
                  <a:pt x="0" y="0"/>
                </a:moveTo>
                <a:lnTo>
                  <a:pt x="5950888" y="0"/>
                </a:lnTo>
                <a:lnTo>
                  <a:pt x="5950888" y="5163795"/>
                </a:lnTo>
                <a:lnTo>
                  <a:pt x="0" y="5163795"/>
                </a:lnTo>
                <a:lnTo>
                  <a:pt x="0" y="0"/>
                </a:lnTo>
                <a:close/>
              </a:path>
            </a:pathLst>
          </a:custGeom>
          <a:blipFill>
            <a:blip r:embed="rId3"/>
            <a:stretch>
              <a:fillRect l="0" t="0" r="-15698" b="0"/>
            </a:stretch>
          </a:blipFill>
        </p:spPr>
      </p:sp>
      <p:sp>
        <p:nvSpPr>
          <p:cNvPr name="TextBox 10" id="10"/>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METAIS  PADĖJOME</a:t>
            </a:r>
          </a:p>
        </p:txBody>
      </p:sp>
      <p:sp>
        <p:nvSpPr>
          <p:cNvPr name="TextBox 11" id="11"/>
          <p:cNvSpPr txBox="true"/>
          <p:nvPr/>
        </p:nvSpPr>
        <p:spPr>
          <a:xfrm rot="0">
            <a:off x="2784404" y="3892667"/>
            <a:ext cx="8739179" cy="3999231"/>
          </a:xfrm>
          <a:prstGeom prst="rect">
            <a:avLst/>
          </a:prstGeom>
        </p:spPr>
        <p:txBody>
          <a:bodyPr anchor="t" rtlCol="false" tIns="0" lIns="0" bIns="0" rIns="0">
            <a:spAutoFit/>
          </a:bodyPr>
          <a:lstStyle/>
          <a:p>
            <a:pPr algn="ctr">
              <a:lnSpc>
                <a:spcPts val="7559"/>
              </a:lnSpc>
            </a:pPr>
            <a:r>
              <a:rPr lang="en-US" sz="5399" b="true">
                <a:solidFill>
                  <a:srgbClr val="000000"/>
                </a:solidFill>
                <a:latin typeface="Canva Sans Bold"/>
                <a:ea typeface="Canva Sans Bold"/>
                <a:cs typeface="Canva Sans Bold"/>
                <a:sym typeface="Canva Sans Bold"/>
              </a:rPr>
              <a:t>Telšių vyskupijoje veikia Varnių Carito vaikų dienos centras, kurį lanko</a:t>
            </a:r>
          </a:p>
          <a:p>
            <a:pPr algn="ctr">
              <a:lnSpc>
                <a:spcPts val="9379"/>
              </a:lnSpc>
            </a:pPr>
            <a:r>
              <a:rPr lang="en-US" sz="6699" b="true">
                <a:solidFill>
                  <a:srgbClr val="EC1C24"/>
                </a:solidFill>
                <a:latin typeface="Canva Sans Bold"/>
                <a:ea typeface="Canva Sans Bold"/>
                <a:cs typeface="Canva Sans Bold"/>
                <a:sym typeface="Canva Sans Bold"/>
              </a:rPr>
              <a:t>33 vaikai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Freeform 6" id="6"/>
          <p:cNvSpPr/>
          <p:nvPr/>
        </p:nvSpPr>
        <p:spPr>
          <a:xfrm flipH="false" flipV="false" rot="0">
            <a:off x="2060628" y="4338179"/>
            <a:ext cx="4920121" cy="4920121"/>
          </a:xfrm>
          <a:custGeom>
            <a:avLst/>
            <a:gdLst/>
            <a:ahLst/>
            <a:cxnLst/>
            <a:rect r="r" b="b" t="t" l="l"/>
            <a:pathLst>
              <a:path h="4920121" w="4920121">
                <a:moveTo>
                  <a:pt x="0" y="0"/>
                </a:moveTo>
                <a:lnTo>
                  <a:pt x="4920121" y="0"/>
                </a:lnTo>
                <a:lnTo>
                  <a:pt x="4920121" y="4920121"/>
                </a:lnTo>
                <a:lnTo>
                  <a:pt x="0" y="4920121"/>
                </a:lnTo>
                <a:lnTo>
                  <a:pt x="0" y="0"/>
                </a:lnTo>
                <a:close/>
              </a:path>
            </a:pathLst>
          </a:custGeom>
          <a:blipFill>
            <a:blip r:embed="rId3"/>
            <a:stretch>
              <a:fillRect l="0" t="0" r="0" b="0"/>
            </a:stretch>
          </a:blipFill>
        </p:spPr>
      </p:sp>
      <p:sp>
        <p:nvSpPr>
          <p:cNvPr name="TextBox 7" id="7"/>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VYKDYTOS AKCIJOS</a:t>
            </a:r>
          </a:p>
        </p:txBody>
      </p:sp>
      <p:sp>
        <p:nvSpPr>
          <p:cNvPr name="TextBox 8" id="8"/>
          <p:cNvSpPr txBox="true"/>
          <p:nvPr/>
        </p:nvSpPr>
        <p:spPr>
          <a:xfrm rot="0">
            <a:off x="2642045" y="1662481"/>
            <a:ext cx="12610940" cy="1467481"/>
          </a:xfrm>
          <a:prstGeom prst="rect">
            <a:avLst/>
          </a:prstGeom>
        </p:spPr>
        <p:txBody>
          <a:bodyPr anchor="t" rtlCol="false" tIns="0" lIns="0" bIns="0" rIns="0">
            <a:spAutoFit/>
          </a:bodyPr>
          <a:lstStyle/>
          <a:p>
            <a:pPr algn="ctr">
              <a:lnSpc>
                <a:spcPts val="12040"/>
              </a:lnSpc>
            </a:pPr>
            <a:r>
              <a:rPr lang="en-US" sz="8600" b="true">
                <a:solidFill>
                  <a:srgbClr val="E1101D"/>
                </a:solidFill>
                <a:latin typeface="Canva Sans Bold"/>
                <a:ea typeface="Canva Sans Bold"/>
                <a:cs typeface="Canva Sans Bold"/>
                <a:sym typeface="Canva Sans Bold"/>
              </a:rPr>
              <a:t>Gerumas mus vienija</a:t>
            </a:r>
          </a:p>
        </p:txBody>
      </p:sp>
      <p:sp>
        <p:nvSpPr>
          <p:cNvPr name="TextBox 9" id="9"/>
          <p:cNvSpPr txBox="true"/>
          <p:nvPr/>
        </p:nvSpPr>
        <p:spPr>
          <a:xfrm rot="0">
            <a:off x="8276630" y="5836098"/>
            <a:ext cx="8982670" cy="3235960"/>
          </a:xfrm>
          <a:prstGeom prst="rect">
            <a:avLst/>
          </a:prstGeom>
        </p:spPr>
        <p:txBody>
          <a:bodyPr anchor="t" rtlCol="false" tIns="0" lIns="0" bIns="0" rIns="0">
            <a:spAutoFit/>
          </a:bodyPr>
          <a:lstStyle/>
          <a:p>
            <a:pPr algn="ctr">
              <a:lnSpc>
                <a:spcPts val="4340"/>
              </a:lnSpc>
            </a:pPr>
            <a:r>
              <a:rPr lang="en-US" sz="3100">
                <a:solidFill>
                  <a:srgbClr val="000000"/>
                </a:solidFill>
                <a:latin typeface="Canva Sans"/>
                <a:ea typeface="Canva Sans"/>
                <a:cs typeface="Canva Sans"/>
                <a:sym typeface="Canva Sans"/>
              </a:rPr>
              <a:t>Advento laikotarpiu kiekvienais metais vyksta Carito Lietuvoje organizuojama akcija -</a:t>
            </a:r>
          </a:p>
          <a:p>
            <a:pPr algn="ctr">
              <a:lnSpc>
                <a:spcPts val="4340"/>
              </a:lnSpc>
            </a:pPr>
            <a:r>
              <a:rPr lang="en-US" sz="3100" b="true">
                <a:solidFill>
                  <a:srgbClr val="000000"/>
                </a:solidFill>
                <a:latin typeface="Canva Sans Bold"/>
                <a:ea typeface="Canva Sans Bold"/>
                <a:cs typeface="Canva Sans Bold"/>
                <a:sym typeface="Canva Sans Bold"/>
              </a:rPr>
              <a:t>,,Gerumas mus vienija“</a:t>
            </a:r>
            <a:r>
              <a:rPr lang="en-US" sz="3100">
                <a:solidFill>
                  <a:srgbClr val="000000"/>
                </a:solidFill>
                <a:latin typeface="Canva Sans"/>
                <a:ea typeface="Canva Sans"/>
                <a:cs typeface="Canva Sans"/>
                <a:sym typeface="Canva Sans"/>
              </a:rPr>
              <a:t>, kurios metu visi Lietuvos žmonės kviečiami susivienyti bendram tikslui ir pasidalyti gerumu su tais, kuriems reikia pagalbos.</a:t>
            </a:r>
          </a:p>
        </p:txBody>
      </p:sp>
      <p:sp>
        <p:nvSpPr>
          <p:cNvPr name="TextBox 10" id="10"/>
          <p:cNvSpPr txBox="true"/>
          <p:nvPr/>
        </p:nvSpPr>
        <p:spPr>
          <a:xfrm rot="0">
            <a:off x="9406262" y="4719204"/>
            <a:ext cx="6799685" cy="1553442"/>
          </a:xfrm>
          <a:prstGeom prst="rect">
            <a:avLst/>
          </a:prstGeom>
        </p:spPr>
        <p:txBody>
          <a:bodyPr anchor="t" rtlCol="false" tIns="0" lIns="0" bIns="0" rIns="0">
            <a:spAutoFit/>
          </a:bodyPr>
          <a:lstStyle/>
          <a:p>
            <a:pPr algn="ctr">
              <a:lnSpc>
                <a:spcPts val="6252"/>
              </a:lnSpc>
            </a:pPr>
            <a:r>
              <a:rPr lang="en-US" sz="4465" b="true">
                <a:solidFill>
                  <a:srgbClr val="000000"/>
                </a:solidFill>
                <a:latin typeface="Canva Sans Bold"/>
                <a:ea typeface="Canva Sans Bold"/>
                <a:cs typeface="Canva Sans Bold"/>
                <a:sym typeface="Canva Sans Bold"/>
              </a:rPr>
              <a:t>Išdalinta 7722 žvakutės </a:t>
            </a:r>
            <a:r>
              <a:rPr lang="en-US" sz="4465" b="true">
                <a:solidFill>
                  <a:srgbClr val="000000"/>
                </a:solidFill>
                <a:latin typeface="Canva Sans Bold"/>
                <a:ea typeface="Canva Sans Bold"/>
                <a:cs typeface="Canva Sans Bold"/>
                <a:sym typeface="Canva Sans Bold"/>
              </a:rPr>
              <a:t>           </a:t>
            </a:r>
            <a:r>
              <a:rPr lang="en-US" sz="4465" b="true">
                <a:solidFill>
                  <a:srgbClr val="000000"/>
                </a:solidFill>
                <a:latin typeface="Canva Sans Bold"/>
                <a:ea typeface="Canva Sans Bold"/>
                <a:cs typeface="Canva Sans Bold"/>
                <a:sym typeface="Canva Sans Bold"/>
              </a:rPr>
              <a:t>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10344401" y="5561621"/>
            <a:ext cx="7237062" cy="4251774"/>
          </a:xfrm>
          <a:custGeom>
            <a:avLst/>
            <a:gdLst/>
            <a:ahLst/>
            <a:cxnLst/>
            <a:rect r="r" b="b" t="t" l="l"/>
            <a:pathLst>
              <a:path h="4251774" w="7237062">
                <a:moveTo>
                  <a:pt x="0" y="0"/>
                </a:moveTo>
                <a:lnTo>
                  <a:pt x="7237062" y="0"/>
                </a:lnTo>
                <a:lnTo>
                  <a:pt x="7237062" y="4251775"/>
                </a:lnTo>
                <a:lnTo>
                  <a:pt x="0" y="4251775"/>
                </a:lnTo>
                <a:lnTo>
                  <a:pt x="0" y="0"/>
                </a:lnTo>
                <a:close/>
              </a:path>
            </a:pathLst>
          </a:custGeom>
          <a:blipFill>
            <a:blip r:embed="rId2"/>
            <a:stretch>
              <a:fillRect l="0" t="0" r="0" b="0"/>
            </a:stretch>
          </a:blipFill>
        </p:spPr>
      </p:sp>
      <p:sp>
        <p:nvSpPr>
          <p:cNvPr name="Freeform 6" id="6"/>
          <p:cNvSpPr/>
          <p:nvPr/>
        </p:nvSpPr>
        <p:spPr>
          <a:xfrm flipH="false" flipV="false" rot="0">
            <a:off x="5716819" y="3217951"/>
            <a:ext cx="4240721" cy="3742867"/>
          </a:xfrm>
          <a:custGeom>
            <a:avLst/>
            <a:gdLst/>
            <a:ahLst/>
            <a:cxnLst/>
            <a:rect r="r" b="b" t="t" l="l"/>
            <a:pathLst>
              <a:path h="3742867" w="4240721">
                <a:moveTo>
                  <a:pt x="0" y="0"/>
                </a:moveTo>
                <a:lnTo>
                  <a:pt x="4240721" y="0"/>
                </a:lnTo>
                <a:lnTo>
                  <a:pt x="4240721" y="3742867"/>
                </a:lnTo>
                <a:lnTo>
                  <a:pt x="0" y="3742867"/>
                </a:lnTo>
                <a:lnTo>
                  <a:pt x="0" y="0"/>
                </a:lnTo>
                <a:close/>
              </a:path>
            </a:pathLst>
          </a:custGeom>
          <a:blipFill>
            <a:blip r:embed="rId3"/>
            <a:stretch>
              <a:fillRect l="-10315" t="-2417" r="0" b="-2417"/>
            </a:stretch>
          </a:blipFill>
        </p:spPr>
      </p:sp>
      <p:sp>
        <p:nvSpPr>
          <p:cNvPr name="Freeform 7" id="7"/>
          <p:cNvSpPr/>
          <p:nvPr/>
        </p:nvSpPr>
        <p:spPr>
          <a:xfrm flipH="false" flipV="false" rot="0">
            <a:off x="562240" y="2383142"/>
            <a:ext cx="4767719" cy="6356958"/>
          </a:xfrm>
          <a:custGeom>
            <a:avLst/>
            <a:gdLst/>
            <a:ahLst/>
            <a:cxnLst/>
            <a:rect r="r" b="b" t="t" l="l"/>
            <a:pathLst>
              <a:path h="6356958" w="4767719">
                <a:moveTo>
                  <a:pt x="0" y="0"/>
                </a:moveTo>
                <a:lnTo>
                  <a:pt x="4767719" y="0"/>
                </a:lnTo>
                <a:lnTo>
                  <a:pt x="4767719" y="6356959"/>
                </a:lnTo>
                <a:lnTo>
                  <a:pt x="0" y="6356959"/>
                </a:lnTo>
                <a:lnTo>
                  <a:pt x="0" y="0"/>
                </a:lnTo>
                <a:close/>
              </a:path>
            </a:pathLst>
          </a:custGeom>
          <a:blipFill>
            <a:blip r:embed="rId4"/>
            <a:stretch>
              <a:fillRect l="0" t="0" r="0" b="0"/>
            </a:stretch>
          </a:blipFill>
        </p:spPr>
      </p:sp>
      <p:sp>
        <p:nvSpPr>
          <p:cNvPr name="Freeform 8" id="8"/>
          <p:cNvSpPr/>
          <p:nvPr/>
        </p:nvSpPr>
        <p:spPr>
          <a:xfrm flipH="false" flipV="false" rot="0">
            <a:off x="10936656" y="2412286"/>
            <a:ext cx="6052551" cy="2731214"/>
          </a:xfrm>
          <a:custGeom>
            <a:avLst/>
            <a:gdLst/>
            <a:ahLst/>
            <a:cxnLst/>
            <a:rect r="r" b="b" t="t" l="l"/>
            <a:pathLst>
              <a:path h="2731214" w="6052551">
                <a:moveTo>
                  <a:pt x="0" y="0"/>
                </a:moveTo>
                <a:lnTo>
                  <a:pt x="6052551" y="0"/>
                </a:lnTo>
                <a:lnTo>
                  <a:pt x="6052551" y="2731214"/>
                </a:lnTo>
                <a:lnTo>
                  <a:pt x="0" y="2731214"/>
                </a:lnTo>
                <a:lnTo>
                  <a:pt x="0" y="0"/>
                </a:lnTo>
                <a:close/>
              </a:path>
            </a:pathLst>
          </a:custGeom>
          <a:blipFill>
            <a:blip r:embed="rId5"/>
            <a:stretch>
              <a:fillRect l="0" t="0" r="0" b="0"/>
            </a:stretch>
          </a:blipFill>
        </p:spPr>
      </p:sp>
      <p:sp>
        <p:nvSpPr>
          <p:cNvPr name="TextBox 9" id="9"/>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DOSNUMO KREPŠELIS</a:t>
            </a:r>
          </a:p>
        </p:txBody>
      </p:sp>
      <p:sp>
        <p:nvSpPr>
          <p:cNvPr name="TextBox 10" id="10"/>
          <p:cNvSpPr txBox="true"/>
          <p:nvPr/>
        </p:nvSpPr>
        <p:spPr>
          <a:xfrm rot="0">
            <a:off x="2095562" y="8767127"/>
            <a:ext cx="4656832" cy="887095"/>
          </a:xfrm>
          <a:prstGeom prst="rect">
            <a:avLst/>
          </a:prstGeom>
        </p:spPr>
        <p:txBody>
          <a:bodyPr anchor="t" rtlCol="false" tIns="0" lIns="0" bIns="0" rIns="0">
            <a:spAutoFit/>
          </a:bodyPr>
          <a:lstStyle/>
          <a:p>
            <a:pPr algn="ctr">
              <a:lnSpc>
                <a:spcPts val="7279"/>
              </a:lnSpc>
            </a:pPr>
            <a:r>
              <a:rPr lang="en-US" sz="5199" b="true">
                <a:solidFill>
                  <a:srgbClr val="000000"/>
                </a:solidFill>
                <a:latin typeface="Canva Sans Bold"/>
                <a:ea typeface="Canva Sans Bold"/>
                <a:cs typeface="Canva Sans Bold"/>
                <a:sym typeface="Canva Sans Bold"/>
              </a:rPr>
              <a:t>1924 krepšelių</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784648"/>
            <a:ext cx="18510885" cy="2609053"/>
            <a:chOff x="0" y="0"/>
            <a:chExt cx="4875295" cy="687158"/>
          </a:xfrm>
        </p:grpSpPr>
        <p:sp>
          <p:nvSpPr>
            <p:cNvPr name="Freeform 3" id="3"/>
            <p:cNvSpPr/>
            <p:nvPr/>
          </p:nvSpPr>
          <p:spPr>
            <a:xfrm flipH="false" flipV="false" rot="0">
              <a:off x="0" y="0"/>
              <a:ext cx="4875295" cy="687158"/>
            </a:xfrm>
            <a:custGeom>
              <a:avLst/>
              <a:gdLst/>
              <a:ahLst/>
              <a:cxnLst/>
              <a:rect r="r" b="b" t="t" l="l"/>
              <a:pathLst>
                <a:path h="687158" w="4875295">
                  <a:moveTo>
                    <a:pt x="0" y="0"/>
                  </a:moveTo>
                  <a:lnTo>
                    <a:pt x="4875295" y="0"/>
                  </a:lnTo>
                  <a:lnTo>
                    <a:pt x="4875295" y="687158"/>
                  </a:lnTo>
                  <a:lnTo>
                    <a:pt x="0" y="687158"/>
                  </a:lnTo>
                  <a:close/>
                </a:path>
              </a:pathLst>
            </a:custGeom>
            <a:solidFill>
              <a:srgbClr val="E1101D"/>
            </a:solidFill>
          </p:spPr>
        </p:sp>
        <p:sp>
          <p:nvSpPr>
            <p:cNvPr name="TextBox 4" id="4"/>
            <p:cNvSpPr txBox="true"/>
            <p:nvPr/>
          </p:nvSpPr>
          <p:spPr>
            <a:xfrm>
              <a:off x="0" y="-47625"/>
              <a:ext cx="4875295" cy="73478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431879" y="85725"/>
            <a:ext cx="1193642" cy="1556396"/>
          </a:xfrm>
          <a:custGeom>
            <a:avLst/>
            <a:gdLst/>
            <a:ahLst/>
            <a:cxnLst/>
            <a:rect r="r" b="b" t="t" l="l"/>
            <a:pathLst>
              <a:path h="1556396" w="1193642">
                <a:moveTo>
                  <a:pt x="0" y="0"/>
                </a:moveTo>
                <a:lnTo>
                  <a:pt x="1193642" y="0"/>
                </a:lnTo>
                <a:lnTo>
                  <a:pt x="1193642" y="1556396"/>
                </a:lnTo>
                <a:lnTo>
                  <a:pt x="0" y="1556396"/>
                </a:lnTo>
                <a:lnTo>
                  <a:pt x="0" y="0"/>
                </a:lnTo>
                <a:close/>
              </a:path>
            </a:pathLst>
          </a:custGeom>
          <a:blipFill>
            <a:blip r:embed="rId2"/>
            <a:stretch>
              <a:fillRect l="0" t="0" r="0" b="0"/>
            </a:stretch>
          </a:blipFill>
        </p:spPr>
      </p:sp>
      <p:sp>
        <p:nvSpPr>
          <p:cNvPr name="TextBox 6" id="6"/>
          <p:cNvSpPr txBox="true"/>
          <p:nvPr/>
        </p:nvSpPr>
        <p:spPr>
          <a:xfrm rot="0">
            <a:off x="2658416" y="462317"/>
            <a:ext cx="13998442" cy="854075"/>
          </a:xfrm>
          <a:prstGeom prst="rect">
            <a:avLst/>
          </a:prstGeom>
        </p:spPr>
        <p:txBody>
          <a:bodyPr anchor="t" rtlCol="false" tIns="0" lIns="0" bIns="0" rIns="0">
            <a:spAutoFit/>
          </a:bodyPr>
          <a:lstStyle/>
          <a:p>
            <a:pPr algn="ctr">
              <a:lnSpc>
                <a:spcPts val="6999"/>
              </a:lnSpc>
            </a:pPr>
            <a:r>
              <a:rPr lang="en-US" b="true" sz="4999" spc="1249">
                <a:solidFill>
                  <a:srgbClr val="FFFFFF"/>
                </a:solidFill>
                <a:latin typeface="Canva Sans Bold"/>
                <a:ea typeface="Canva Sans Bold"/>
                <a:cs typeface="Canva Sans Bold"/>
                <a:sym typeface="Canva Sans Bold"/>
              </a:rPr>
              <a:t>2025 VYKDYTOS AKCIJOS</a:t>
            </a:r>
          </a:p>
        </p:txBody>
      </p:sp>
      <p:sp>
        <p:nvSpPr>
          <p:cNvPr name="TextBox 7" id="7"/>
          <p:cNvSpPr txBox="true"/>
          <p:nvPr/>
        </p:nvSpPr>
        <p:spPr>
          <a:xfrm rot="0">
            <a:off x="2619980" y="2173954"/>
            <a:ext cx="13038514" cy="2477123"/>
          </a:xfrm>
          <a:prstGeom prst="rect">
            <a:avLst/>
          </a:prstGeom>
        </p:spPr>
        <p:txBody>
          <a:bodyPr anchor="t" rtlCol="false" tIns="0" lIns="0" bIns="0" rIns="0">
            <a:spAutoFit/>
          </a:bodyPr>
          <a:lstStyle/>
          <a:p>
            <a:pPr algn="ctr">
              <a:lnSpc>
                <a:spcPts val="9940"/>
              </a:lnSpc>
            </a:pPr>
            <a:r>
              <a:rPr lang="en-US" sz="7100" b="true">
                <a:solidFill>
                  <a:srgbClr val="E1101D"/>
                </a:solidFill>
                <a:latin typeface="Canva Sans Bold"/>
                <a:ea typeface="Canva Sans Bold"/>
                <a:cs typeface="Canva Sans Bold"/>
                <a:sym typeface="Canva Sans Bold"/>
              </a:rPr>
              <a:t>Advokatūros ir Carito akcija 70 asm.</a:t>
            </a:r>
          </a:p>
        </p:txBody>
      </p:sp>
      <p:sp>
        <p:nvSpPr>
          <p:cNvPr name="TextBox 8" id="8"/>
          <p:cNvSpPr txBox="true"/>
          <p:nvPr/>
        </p:nvSpPr>
        <p:spPr>
          <a:xfrm rot="0">
            <a:off x="9139238" y="4908550"/>
            <a:ext cx="9525" cy="422275"/>
          </a:xfrm>
          <a:prstGeom prst="rect">
            <a:avLst/>
          </a:prstGeom>
        </p:spPr>
        <p:txBody>
          <a:bodyPr anchor="t" rtlCol="false" tIns="0" lIns="0" bIns="0" rIns="0">
            <a:spAutoFit/>
          </a:bodyPr>
          <a:lstStyle/>
          <a:p>
            <a:pPr algn="ctr">
              <a:lnSpc>
                <a:spcPts val="3499"/>
              </a:lnSpc>
              <a:spcBef>
                <a:spcPct val="0"/>
              </a:spcBef>
            </a:pPr>
          </a:p>
        </p:txBody>
      </p:sp>
      <p:sp>
        <p:nvSpPr>
          <p:cNvPr name="TextBox 9" id="9"/>
          <p:cNvSpPr txBox="true"/>
          <p:nvPr/>
        </p:nvSpPr>
        <p:spPr>
          <a:xfrm rot="0">
            <a:off x="1375435" y="5076825"/>
            <a:ext cx="15760015" cy="4180839"/>
          </a:xfrm>
          <a:prstGeom prst="rect">
            <a:avLst/>
          </a:prstGeom>
        </p:spPr>
        <p:txBody>
          <a:bodyPr anchor="t" rtlCol="false" tIns="0" lIns="0" bIns="0" rIns="0">
            <a:spAutoFit/>
          </a:bodyPr>
          <a:lstStyle/>
          <a:p>
            <a:pPr algn="ctr">
              <a:lnSpc>
                <a:spcPts val="4760"/>
              </a:lnSpc>
            </a:pPr>
            <a:r>
              <a:rPr lang="en-US" sz="3400">
                <a:solidFill>
                  <a:srgbClr val="000000"/>
                </a:solidFill>
                <a:latin typeface="Canva Sans"/>
                <a:ea typeface="Canva Sans"/>
                <a:cs typeface="Canva Sans"/>
                <a:sym typeface="Canva Sans"/>
              </a:rPr>
              <a:t>     Artėjant šv. Kalėdoms Caritas Lietuvoje ir Lietuvos advokatūra suvienija jėgas ir tiesia </a:t>
            </a:r>
            <a:r>
              <a:rPr lang="en-US" sz="3400">
                <a:solidFill>
                  <a:srgbClr val="000000"/>
                </a:solidFill>
                <a:latin typeface="Canva Sans"/>
                <a:ea typeface="Canva Sans"/>
                <a:cs typeface="Canva Sans"/>
                <a:sym typeface="Canva Sans"/>
              </a:rPr>
              <a:t>pagalbos ranką labiausiai nepasiturintiems žmonėms. Įvairių teisės sričių advokatai bei jų padėjėjai, visoje Lietuvoje nemokamai konsultavo žmones nuotoliniu būdu ar gyvai, vyskupijų Caritas centruose. Buvo stengtąsi padėti ir atrasti galimybę konsultuotis visiems. Net ir pasibaigus akcijai, kai kurie advokatai sutiko padėti, atliepiant vargstančių žmonių poreikius.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DAGFdzURk-w</dc:identifier>
  <dcterms:modified xsi:type="dcterms:W3CDTF">2011-08-01T06:04:30Z</dcterms:modified>
  <cp:revision>1</cp:revision>
  <dc:title>2023 m. Caritas Ataskaita Telšiai</dc:title>
</cp:coreProperties>
</file>